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fonts/font1.fntdata" ContentType="application/x-fontdata"/>
  <Override PartName="/ppt/fonts/font10.fntdata" ContentType="application/x-fontdata"/>
  <Override PartName="/ppt/fonts/font2.fntdata" ContentType="application/x-fontdata"/>
  <Override PartName="/ppt/fonts/font3.fntdata" ContentType="application/x-fontdata"/>
  <Override PartName="/ppt/fonts/font4.fntdata" ContentType="application/x-fontdata"/>
  <Override PartName="/ppt/fonts/font5.fntdata" ContentType="application/x-fontdata"/>
  <Override PartName="/ppt/fonts/font6.fntdata" ContentType="application/x-fontdata"/>
  <Override PartName="/ppt/fonts/font7.fntdata" ContentType="application/x-fontdata"/>
  <Override PartName="/ppt/fonts/font8.fntdata" ContentType="application/x-fontdata"/>
  <Override PartName="/ppt/fonts/font9.fntdata" ContentType="application/x-fontdata"/>
  <Override PartName="/ppt/media/image1.svg" ContentType="image/svg+xml"/>
  <Override PartName="/ppt/media/image2.svg" ContentType="image/svg+xml"/>
  <Override PartName="/ppt/media/image3.svg" ContentType="image/svg+xml"/>
  <Override PartName="/ppt/media/image4.svg" ContentType="image/svg+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11"/>
  </p:notesMasterIdLst>
  <p:sldIdLst>
    <p:sldId id="256" r:id="rId3"/>
    <p:sldId id="257" r:id="rId4"/>
    <p:sldId id="259" r:id="rId5"/>
    <p:sldId id="438" r:id="rId6"/>
    <p:sldId id="263" r:id="rId7"/>
    <p:sldId id="264" r:id="rId8"/>
    <p:sldId id="435" r:id="rId9"/>
    <p:sldId id="429" r:id="rId10"/>
  </p:sldIdLst>
  <p:sldSz cx="12192000" cy="6858000"/>
  <p:notesSz cx="6858000" cy="9144000"/>
  <p:embeddedFontLst>
    <p:embeddedFont>
      <p:font typeface="阿里巴巴普惠体 M" panose="00020600040101010101" pitchFamily="18" charset="-122"/>
      <p:regular r:id="rId15"/>
    </p:embeddedFont>
    <p:embeddedFont>
      <p:font typeface="阿里巴巴普惠体 L" panose="00020600040101010101" pitchFamily="18" charset="-122"/>
      <p:regular r:id="rId16"/>
    </p:embeddedFont>
    <p:embeddedFont>
      <p:font typeface="阿里巴巴普惠体 H" panose="00020600040101010101" pitchFamily="18" charset="-122"/>
      <p:regular r:id="rId17"/>
    </p:embeddedFont>
    <p:embeddedFont>
      <p:font typeface="等线" panose="02010600030101010101" charset="-122"/>
      <p:regular r:id="rId18"/>
    </p:embeddedFont>
    <p:embeddedFont>
      <p:font typeface="隶书" panose="02010509060101010101" pitchFamily="49" charset="-122"/>
      <p:regular r:id="rId19"/>
    </p:embeddedFont>
    <p:embeddedFont>
      <p:font typeface="造字工房悦黑体验版细体" pitchFamily="50" charset="-122"/>
      <p:regular r:id="rId20"/>
    </p:embeddedFont>
    <p:embeddedFont>
      <p:font typeface="汉仪雅酷黑W" panose="00020600040101010101" pitchFamily="18" charset="-122"/>
      <p:regular r:id="rId21"/>
    </p:embeddedFont>
    <p:embeddedFont>
      <p:font typeface="方正正黑简体" panose="02000000000000000000" pitchFamily="2" charset="-122"/>
      <p:regular r:id="rId22"/>
    </p:embeddedFont>
    <p:embeddedFont>
      <p:font typeface="阿里巴巴普惠体 B" panose="00020600040101010101" pitchFamily="18" charset="-122"/>
      <p:bold r:id="rId23"/>
    </p:embeddedFont>
    <p:embeddedFont>
      <p:font typeface="等线 Light" panose="02010600030101010101" charset="-122"/>
      <p:regular r:id="rId24"/>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494BA"/>
    <a:srgbClr val="4A7090"/>
    <a:srgbClr val="2C7C9C"/>
    <a:srgbClr val="8DBAE4"/>
    <a:srgbClr val="6B9BB1"/>
    <a:srgbClr val="B6CFD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87" d="100"/>
          <a:sy n="87" d="100"/>
        </p:scale>
        <p:origin x="36" y="5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font" Target="fonts/font10.fntdata"/><Relationship Id="rId23" Type="http://schemas.openxmlformats.org/officeDocument/2006/relationships/font" Target="fonts/font9.fntdata"/><Relationship Id="rId22" Type="http://schemas.openxmlformats.org/officeDocument/2006/relationships/font" Target="fonts/font8.fntdata"/><Relationship Id="rId21" Type="http://schemas.openxmlformats.org/officeDocument/2006/relationships/font" Target="fonts/font7.fntdata"/><Relationship Id="rId20" Type="http://schemas.openxmlformats.org/officeDocument/2006/relationships/font" Target="fonts/font6.fntdata"/><Relationship Id="rId2" Type="http://schemas.openxmlformats.org/officeDocument/2006/relationships/theme" Target="theme/theme1.xml"/><Relationship Id="rId19" Type="http://schemas.openxmlformats.org/officeDocument/2006/relationships/font" Target="fonts/font5.fntdata"/><Relationship Id="rId18" Type="http://schemas.openxmlformats.org/officeDocument/2006/relationships/font" Target="fonts/font4.fntdata"/><Relationship Id="rId17" Type="http://schemas.openxmlformats.org/officeDocument/2006/relationships/font" Target="fonts/font3.fntdata"/><Relationship Id="rId16" Type="http://schemas.openxmlformats.org/officeDocument/2006/relationships/font" Target="fonts/font2.fntdata"/><Relationship Id="rId15" Type="http://schemas.openxmlformats.org/officeDocument/2006/relationships/font" Target="fonts/font1.fntdata"/><Relationship Id="rId14" Type="http://schemas.openxmlformats.org/officeDocument/2006/relationships/tableStyles" Target="tableStyles.xml"/><Relationship Id="rId13" Type="http://schemas.openxmlformats.org/officeDocument/2006/relationships/viewProps" Target="viewProps.xml"/><Relationship Id="rId12" Type="http://schemas.openxmlformats.org/officeDocument/2006/relationships/presProps" Target="presProps.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true"/>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true"/>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341C412-81B3-4DA7-BD35-DEA2E31919BA}" type="datetimeFigureOut">
              <a:rPr lang="zh-CN" altLang="en-US" smtClean="0"/>
            </a:fld>
            <a:endParaRPr lang="zh-CN" altLang="en-US"/>
          </a:p>
        </p:txBody>
      </p:sp>
      <p:sp>
        <p:nvSpPr>
          <p:cNvPr id="4" name="幻灯片图像占位符 3"/>
          <p:cNvSpPr>
            <a:spLocks noGrp="true" noRot="true" noChangeAspect="true"/>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true"/>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6" name="页脚占位符 5"/>
          <p:cNvSpPr>
            <a:spLocks noGrp="true"/>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true"/>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CB526C-E69C-45EC-A93C-56E8A4475746}"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true"/>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zh-CN" altLang="en-US"/>
          </a:p>
        </p:txBody>
      </p:sp>
      <p:sp>
        <p:nvSpPr>
          <p:cNvPr id="3" name="副标题 2"/>
          <p:cNvSpPr>
            <a:spLocks noGrp="true"/>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4" name="日期占位符 3"/>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竖排文字占位符 2"/>
          <p:cNvSpPr>
            <a:spLocks noGrp="true"/>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true"/>
          </p:cNvSpPr>
          <p:nvPr>
            <p:ph type="title" orient="vert"/>
          </p:nvPr>
        </p:nvSpPr>
        <p:spPr>
          <a:xfrm>
            <a:off x="8724900" y="365125"/>
            <a:ext cx="2628900" cy="5811838"/>
          </a:xfrm>
        </p:spPr>
        <p:txBody>
          <a:bodyPr vert="eaVert"/>
          <a:lstStyle/>
          <a:p>
            <a:r>
              <a:rPr lang="zh-CN" altLang="en-US"/>
              <a:t>单击此处编辑母版标题样式</a:t>
            </a:r>
            <a:endParaRPr lang="zh-CN" altLang="en-US"/>
          </a:p>
        </p:txBody>
      </p:sp>
      <p:sp>
        <p:nvSpPr>
          <p:cNvPr id="3" name="竖排文字占位符 2"/>
          <p:cNvSpPr>
            <a:spLocks noGrp="true"/>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zh-CN" altLang="en-US"/>
          </a:p>
        </p:txBody>
      </p:sp>
      <p:sp>
        <p:nvSpPr>
          <p:cNvPr id="3" name="文本占位符 2"/>
          <p:cNvSpPr>
            <a:spLocks noGrp="true"/>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日期占位符 3"/>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11"/>
          </p:nvPr>
        </p:nvSpPr>
        <p:spPr/>
        <p:txBody>
          <a:bodyPr/>
          <a:lstStyle/>
          <a:p>
            <a:endParaRPr lang="zh-CN" altLang="en-US"/>
          </a:p>
        </p:txBody>
      </p:sp>
      <p:sp>
        <p:nvSpPr>
          <p:cNvPr id="6" name="灯片编号占位符 5"/>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内容占位符 2"/>
          <p:cNvSpPr>
            <a:spLocks noGrp="true"/>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内容占位符 3"/>
          <p:cNvSpPr>
            <a:spLocks noGrp="true"/>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日期占位符 4"/>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内容占位符 3"/>
          <p:cNvSpPr>
            <a:spLocks noGrp="true"/>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5" name="文本占位符 4"/>
          <p:cNvSpPr>
            <a:spLocks noGrp="true"/>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内容占位符 5"/>
          <p:cNvSpPr>
            <a:spLocks noGrp="true"/>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7" name="日期占位符 6"/>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8" name="页脚占位符 7"/>
          <p:cNvSpPr>
            <a:spLocks noGrp="true"/>
          </p:cNvSpPr>
          <p:nvPr>
            <p:ph type="ftr" sz="quarter" idx="11"/>
          </p:nvPr>
        </p:nvSpPr>
        <p:spPr/>
        <p:txBody>
          <a:bodyPr/>
          <a:lstStyle/>
          <a:p>
            <a:endParaRPr lang="zh-CN" altLang="en-US"/>
          </a:p>
        </p:txBody>
      </p:sp>
      <p:sp>
        <p:nvSpPr>
          <p:cNvPr id="9" name="灯片编号占位符 8"/>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true"/>
          </p:cNvSpPr>
          <p:nvPr>
            <p:ph type="title"/>
          </p:nvPr>
        </p:nvSpPr>
        <p:spPr/>
        <p:txBody>
          <a:bodyPr/>
          <a:lstStyle/>
          <a:p>
            <a:r>
              <a:rPr lang="zh-CN" altLang="en-US"/>
              <a:t>单击此处编辑母版标题样式</a:t>
            </a:r>
            <a:endParaRPr lang="zh-CN" altLang="en-US"/>
          </a:p>
        </p:txBody>
      </p:sp>
      <p:sp>
        <p:nvSpPr>
          <p:cNvPr id="3" name="日期占位符 2"/>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4" name="页脚占位符 3"/>
          <p:cNvSpPr>
            <a:spLocks noGrp="true"/>
          </p:cNvSpPr>
          <p:nvPr>
            <p:ph type="ftr" sz="quarter" idx="11"/>
          </p:nvPr>
        </p:nvSpPr>
        <p:spPr/>
        <p:txBody>
          <a:bodyPr/>
          <a:lstStyle/>
          <a:p>
            <a:endParaRPr lang="zh-CN" altLang="en-US"/>
          </a:p>
        </p:txBody>
      </p:sp>
      <p:sp>
        <p:nvSpPr>
          <p:cNvPr id="5" name="灯片编号占位符 4"/>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3" name="页脚占位符 2"/>
          <p:cNvSpPr>
            <a:spLocks noGrp="true"/>
          </p:cNvSpPr>
          <p:nvPr>
            <p:ph type="ftr" sz="quarter" idx="11"/>
          </p:nvPr>
        </p:nvSpPr>
        <p:spPr/>
        <p:txBody>
          <a:bodyPr/>
          <a:lstStyle/>
          <a:p>
            <a:endParaRPr lang="zh-CN" altLang="en-US"/>
          </a:p>
        </p:txBody>
      </p:sp>
      <p:sp>
        <p:nvSpPr>
          <p:cNvPr id="4" name="灯片编号占位符 3"/>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内容占位符 2"/>
          <p:cNvSpPr>
            <a:spLocks noGrp="true"/>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文本占位符 3"/>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true"/>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zh-CN" altLang="en-US"/>
          </a:p>
        </p:txBody>
      </p:sp>
      <p:sp>
        <p:nvSpPr>
          <p:cNvPr id="3" name="图片占位符 2"/>
          <p:cNvSpPr>
            <a:spLocks noGrp="true"/>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true"/>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日期占位符 4"/>
          <p:cNvSpPr>
            <a:spLocks noGrp="true"/>
          </p:cNvSpPr>
          <p:nvPr>
            <p:ph type="dt" sz="half" idx="10"/>
          </p:nvPr>
        </p:nvSpPr>
        <p:spPr/>
        <p:txBody>
          <a:bodyPr/>
          <a:lstStyle/>
          <a:p>
            <a:fld id="{8A95027D-7C55-4FF8-BC4E-65B12D95B341}" type="datetimeFigureOut">
              <a:rPr lang="zh-CN" altLang="en-US" smtClean="0"/>
            </a:fld>
            <a:endParaRPr lang="zh-CN" altLang="en-US"/>
          </a:p>
        </p:txBody>
      </p:sp>
      <p:sp>
        <p:nvSpPr>
          <p:cNvPr id="6" name="页脚占位符 5"/>
          <p:cNvSpPr>
            <a:spLocks noGrp="true"/>
          </p:cNvSpPr>
          <p:nvPr>
            <p:ph type="ftr" sz="quarter" idx="11"/>
          </p:nvPr>
        </p:nvSpPr>
        <p:spPr/>
        <p:txBody>
          <a:bodyPr/>
          <a:lstStyle/>
          <a:p>
            <a:endParaRPr lang="zh-CN" altLang="en-US"/>
          </a:p>
        </p:txBody>
      </p:sp>
      <p:sp>
        <p:nvSpPr>
          <p:cNvPr id="7" name="灯片编号占位符 6"/>
          <p:cNvSpPr>
            <a:spLocks noGrp="true"/>
          </p:cNvSpPr>
          <p:nvPr>
            <p:ph type="sldNum" sz="quarter" idx="12"/>
          </p:nvPr>
        </p:nvSpPr>
        <p:spPr/>
        <p:txBody>
          <a:bodyPr/>
          <a:lstStyle/>
          <a:p>
            <a:fld id="{FB305A63-C084-416C-89FD-FEA7CA3682BF}"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true"/>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true"/>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zh-CN" altLang="en-US"/>
          </a:p>
        </p:txBody>
      </p:sp>
      <p:sp>
        <p:nvSpPr>
          <p:cNvPr id="4" name="日期占位符 3"/>
          <p:cNvSpPr>
            <a:spLocks noGrp="true"/>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95027D-7C55-4FF8-BC4E-65B12D95B341}" type="datetimeFigureOut">
              <a:rPr lang="zh-CN" altLang="en-US" smtClean="0"/>
            </a:fld>
            <a:endParaRPr lang="zh-CN" altLang="en-US"/>
          </a:p>
        </p:txBody>
      </p:sp>
      <p:sp>
        <p:nvSpPr>
          <p:cNvPr id="5" name="页脚占位符 4"/>
          <p:cNvSpPr>
            <a:spLocks noGrp="true"/>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true"/>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305A63-C084-416C-89FD-FEA7CA3682BF}"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1.xml"/><Relationship Id="rId4" Type="http://schemas.openxmlformats.org/officeDocument/2006/relationships/image" Target="../media/image2.svg"/><Relationship Id="rId3" Type="http://schemas.openxmlformats.org/officeDocument/2006/relationships/image" Target="../media/image3.png"/><Relationship Id="rId2" Type="http://schemas.openxmlformats.org/officeDocument/2006/relationships/image" Target="../media/image1.svg"/><Relationship Id="rId1" Type="http://schemas.openxmlformats.org/officeDocument/2006/relationships/image" Target="../media/image2.png"/></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5.png"/><Relationship Id="rId2" Type="http://schemas.openxmlformats.org/officeDocument/2006/relationships/image" Target="../media/image3.sv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svg"/><Relationship Id="rId3" Type="http://schemas.openxmlformats.org/officeDocument/2006/relationships/image" Target="../media/image5.png"/><Relationship Id="rId2" Type="http://schemas.openxmlformats.org/officeDocument/2006/relationships/image" Target="../media/image3.sv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descr="图片包含 游戏机, 物体, 钟表&#10;&#10;描述已自动生成"/>
          <p:cNvPicPr>
            <a:picLocks noChangeAspect="true"/>
          </p:cNvPicPr>
          <p:nvPr/>
        </p:nvPicPr>
        <p:blipFill>
          <a:blip r:embed="rId1" cstate="email">
            <a:duotone>
              <a:prstClr val="black"/>
              <a:schemeClr val="accent1">
                <a:tint val="45000"/>
                <a:satMod val="400000"/>
              </a:schemeClr>
            </a:duotone>
          </a:blip>
          <a:srcRect/>
          <a:stretch>
            <a:fillRect/>
          </a:stretch>
        </p:blipFill>
        <p:spPr>
          <a:xfrm>
            <a:off x="2512958" y="443171"/>
            <a:ext cx="7166084" cy="5971737"/>
          </a:xfrm>
          <a:custGeom>
            <a:avLst/>
            <a:gdLst>
              <a:gd name="connsiteX0" fmla="*/ 2694768 w 7166084"/>
              <a:gd name="connsiteY0" fmla="*/ 759238 h 5971737"/>
              <a:gd name="connsiteX1" fmla="*/ 2694768 w 7166084"/>
              <a:gd name="connsiteY1" fmla="*/ 1413750 h 5971737"/>
              <a:gd name="connsiteX2" fmla="*/ 4645488 w 7166084"/>
              <a:gd name="connsiteY2" fmla="*/ 1413750 h 5971737"/>
              <a:gd name="connsiteX3" fmla="*/ 4645488 w 7166084"/>
              <a:gd name="connsiteY3" fmla="*/ 759238 h 5971737"/>
              <a:gd name="connsiteX4" fmla="*/ 0 w 7166084"/>
              <a:gd name="connsiteY4" fmla="*/ 0 h 5971737"/>
              <a:gd name="connsiteX5" fmla="*/ 7166084 w 7166084"/>
              <a:gd name="connsiteY5" fmla="*/ 0 h 5971737"/>
              <a:gd name="connsiteX6" fmla="*/ 7166084 w 7166084"/>
              <a:gd name="connsiteY6" fmla="*/ 5971737 h 5971737"/>
              <a:gd name="connsiteX7" fmla="*/ 0 w 7166084"/>
              <a:gd name="connsiteY7" fmla="*/ 5971737 h 59717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166084" h="5971737">
                <a:moveTo>
                  <a:pt x="2694768" y="759238"/>
                </a:moveTo>
                <a:lnTo>
                  <a:pt x="2694768" y="1413750"/>
                </a:lnTo>
                <a:lnTo>
                  <a:pt x="4645488" y="1413750"/>
                </a:lnTo>
                <a:lnTo>
                  <a:pt x="4645488" y="759238"/>
                </a:lnTo>
                <a:close/>
                <a:moveTo>
                  <a:pt x="0" y="0"/>
                </a:moveTo>
                <a:lnTo>
                  <a:pt x="7166084" y="0"/>
                </a:lnTo>
                <a:lnTo>
                  <a:pt x="7166084" y="5971737"/>
                </a:lnTo>
                <a:lnTo>
                  <a:pt x="0" y="5971737"/>
                </a:lnTo>
                <a:close/>
              </a:path>
            </a:pathLst>
          </a:custGeom>
        </p:spPr>
      </p:pic>
      <p:sp>
        <p:nvSpPr>
          <p:cNvPr id="5" name="文本框 4"/>
          <p:cNvSpPr txBox="true"/>
          <p:nvPr/>
        </p:nvSpPr>
        <p:spPr>
          <a:xfrm>
            <a:off x="5410741" y="956906"/>
            <a:ext cx="1849923" cy="922020"/>
          </a:xfrm>
          <a:prstGeom prst="rect">
            <a:avLst/>
          </a:prstGeom>
          <a:noFill/>
        </p:spPr>
        <p:txBody>
          <a:bodyPr wrap="square" rtlCol="0">
            <a:spAutoFit/>
          </a:bodyPr>
          <a:lstStyle/>
          <a:p>
            <a:r>
              <a:rPr lang="en-US" altLang="zh-CN" sz="5400" dirty="0">
                <a:ln>
                  <a:solidFill>
                    <a:srgbClr val="8DBAE4"/>
                  </a:solidFill>
                </a:ln>
                <a:solidFill>
                  <a:schemeClr val="tx1"/>
                </a:solidFill>
                <a:effectLst>
                  <a:outerShdw blurRad="60007" dist="310007" dir="7680000" sy="30000" kx="1300200" algn="ctr" rotWithShape="0">
                    <a:prstClr val="black">
                      <a:alpha val="32000"/>
                    </a:prstClr>
                  </a:outerShdw>
                </a:effectLst>
                <a:latin typeface="阿里巴巴普惠体 M" panose="00020600040101010101" pitchFamily="18" charset="-122"/>
                <a:ea typeface="阿里巴巴普惠体 M" panose="00020600040101010101" pitchFamily="18" charset="-122"/>
                <a:cs typeface="阿里巴巴普惠体 M" panose="00020600040101010101" pitchFamily="18" charset="-122"/>
              </a:rPr>
              <a:t>2026</a:t>
            </a:r>
            <a:endParaRPr lang="en-US" altLang="zh-CN" sz="5400" dirty="0">
              <a:ln>
                <a:solidFill>
                  <a:srgbClr val="8DBAE4"/>
                </a:solidFill>
              </a:ln>
              <a:solidFill>
                <a:schemeClr val="tx1"/>
              </a:solidFill>
              <a:effectLst>
                <a:outerShdw blurRad="60007" dist="310007" dir="7680000" sy="30000" kx="1300200" algn="ctr" rotWithShape="0">
                  <a:prstClr val="black">
                    <a:alpha val="32000"/>
                  </a:prstClr>
                </a:outerShdw>
              </a:effectLst>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sp>
        <p:nvSpPr>
          <p:cNvPr id="6" name="文本框 5"/>
          <p:cNvSpPr txBox="true"/>
          <p:nvPr/>
        </p:nvSpPr>
        <p:spPr>
          <a:xfrm>
            <a:off x="2925445" y="2632075"/>
            <a:ext cx="6971030" cy="497205"/>
          </a:xfrm>
          <a:prstGeom prst="rect">
            <a:avLst/>
          </a:prstGeom>
          <a:noFill/>
        </p:spPr>
        <p:txBody>
          <a:bodyPr wrap="square" rtlCol="0">
            <a:spAutoFit/>
          </a:bodyPr>
          <a:lstStyle/>
          <a:p>
            <a:pPr algn="l" fontAlgn="auto">
              <a:lnSpc>
                <a:spcPct val="110000"/>
              </a:lnSpc>
            </a:pPr>
            <a:r>
              <a:rPr lang="zh-CN" altLang="en-US" sz="2400" dirty="0">
                <a:solidFill>
                  <a:schemeClr val="tx1">
                    <a:alpha val="90000"/>
                  </a:schemeClr>
                </a:solidFill>
                <a:cs typeface="+mn-ea"/>
                <a:sym typeface="+mn-lt"/>
              </a:rPr>
              <a:t>全市城乡低保和城乡特困人员救助供养标准调整</a:t>
            </a:r>
            <a:endParaRPr lang="zh-CN" altLang="en-US" sz="2400" dirty="0">
              <a:solidFill>
                <a:schemeClr val="tx1">
                  <a:alpha val="90000"/>
                </a:schemeClr>
              </a:solidFill>
              <a:latin typeface="阿里巴巴普惠体 M" panose="00020600040101010101" pitchFamily="18" charset="-122"/>
              <a:ea typeface="阿里巴巴普惠体 M" panose="00020600040101010101" pitchFamily="18" charset="-122"/>
              <a:cs typeface="+mn-ea"/>
              <a:sym typeface="+mn-lt"/>
            </a:endParaRPr>
          </a:p>
        </p:txBody>
      </p:sp>
      <p:sp>
        <p:nvSpPr>
          <p:cNvPr id="9" name="文本框 8"/>
          <p:cNvSpPr txBox="true"/>
          <p:nvPr/>
        </p:nvSpPr>
        <p:spPr>
          <a:xfrm>
            <a:off x="4315933" y="3635181"/>
            <a:ext cx="6522721" cy="583565"/>
          </a:xfrm>
          <a:prstGeom prst="rect">
            <a:avLst/>
          </a:prstGeom>
          <a:noFill/>
        </p:spPr>
        <p:txBody>
          <a:bodyPr wrap="square" rtlCol="0">
            <a:spAutoFit/>
          </a:bodyPr>
          <a:lstStyle/>
          <a:p>
            <a:r>
              <a:rPr lang="en-US" altLang="zh-CN" sz="2400" dirty="0">
                <a:latin typeface="方正超粗黑_GBK" panose="02000000000000000000" charset="-122"/>
                <a:ea typeface="方正超粗黑_GBK" panose="02000000000000000000" charset="-122"/>
                <a:cs typeface="阿里巴巴普惠体 L" panose="00020600040101010101" pitchFamily="18" charset="-122"/>
              </a:rPr>
              <a:t>       </a:t>
            </a:r>
            <a:r>
              <a:rPr lang="zh-CN" altLang="en-US"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政</a:t>
            </a:r>
            <a:r>
              <a:rPr lang="en-US" altLang="zh-CN"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 </a:t>
            </a:r>
            <a:r>
              <a:rPr lang="zh-CN" altLang="en-US"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策</a:t>
            </a:r>
            <a:r>
              <a:rPr lang="en-US" altLang="zh-CN"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 </a:t>
            </a:r>
            <a:r>
              <a:rPr lang="zh-CN" altLang="en-US"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解</a:t>
            </a:r>
            <a:r>
              <a:rPr lang="en-US" altLang="zh-CN"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 </a:t>
            </a:r>
            <a:r>
              <a:rPr lang="zh-CN" altLang="en-US"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rPr>
              <a:t>读</a:t>
            </a:r>
            <a:endParaRPr lang="zh-CN" altLang="en-US" sz="3200" dirty="0">
              <a:ln>
                <a:solidFill>
                  <a:srgbClr val="8DBAE4"/>
                </a:solidFill>
              </a:ln>
              <a:effectLst>
                <a:outerShdw blurRad="60007" dist="310007" dir="7680000" sy="30000" kx="1300200" algn="ctr" rotWithShape="0">
                  <a:prstClr val="black">
                    <a:alpha val="32000"/>
                  </a:prstClr>
                </a:outerShdw>
              </a:effectLst>
              <a:latin typeface="方正超粗黑_GBK" panose="02000000000000000000" charset="-122"/>
              <a:ea typeface="方正超粗黑_GBK" panose="02000000000000000000" charset="-122"/>
              <a:cs typeface="阿里巴巴普惠体 L" panose="00020600040101010101" pitchFamily="18" charset="-122"/>
            </a:endParaRPr>
          </a:p>
        </p:txBody>
      </p:sp>
      <p:sp>
        <p:nvSpPr>
          <p:cNvPr id="10" name="等腰三角形 9"/>
          <p:cNvSpPr/>
          <p:nvPr/>
        </p:nvSpPr>
        <p:spPr>
          <a:xfrm>
            <a:off x="-2709154" y="0"/>
            <a:ext cx="5418307" cy="471981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 name="直接连接符 11"/>
          <p:cNvCxnSpPr/>
          <p:nvPr/>
        </p:nvCxnSpPr>
        <p:spPr>
          <a:xfrm>
            <a:off x="765110" y="956671"/>
            <a:ext cx="979714" cy="1515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1240282" y="1884046"/>
            <a:ext cx="615820" cy="951723"/>
          </a:xfrm>
          <a:prstGeom prst="line">
            <a:avLst/>
          </a:prstGeom>
        </p:spPr>
        <p:style>
          <a:lnRef idx="1">
            <a:schemeClr val="accent1"/>
          </a:lnRef>
          <a:fillRef idx="0">
            <a:schemeClr val="accent1"/>
          </a:fillRef>
          <a:effectRef idx="0">
            <a:schemeClr val="accent1"/>
          </a:effectRef>
          <a:fontRef idx="minor">
            <a:schemeClr val="tx1"/>
          </a:fontRef>
        </p:style>
      </p:cxnSp>
      <p:sp>
        <p:nvSpPr>
          <p:cNvPr id="16" name="等腰三角形 15"/>
          <p:cNvSpPr/>
          <p:nvPr/>
        </p:nvSpPr>
        <p:spPr>
          <a:xfrm flipV="true">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a:off x="-1007822" y="3135088"/>
            <a:ext cx="1853606" cy="1584729"/>
          </a:xfrm>
          <a:prstGeom prst="triangle">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rot="16200000">
            <a:off x="7496529" y="4509675"/>
            <a:ext cx="7352525" cy="2243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任意多边形: 形状 20"/>
          <p:cNvSpPr/>
          <p:nvPr/>
        </p:nvSpPr>
        <p:spPr>
          <a:xfrm rot="16200000">
            <a:off x="7484713" y="3783326"/>
            <a:ext cx="7376158" cy="2422076"/>
          </a:xfrm>
          <a:custGeom>
            <a:avLst/>
            <a:gdLst>
              <a:gd name="connsiteX0" fmla="*/ 7352525 w 7376158"/>
              <a:gd name="connsiteY0" fmla="*/ 2243314 h 2422076"/>
              <a:gd name="connsiteX1" fmla="*/ 7083209 w 7376158"/>
              <a:gd name="connsiteY1" fmla="*/ 2243314 h 2422076"/>
              <a:gd name="connsiteX2" fmla="*/ 3699896 w 7376158"/>
              <a:gd name="connsiteY2" fmla="*/ 178761 h 2422076"/>
              <a:gd name="connsiteX3" fmla="*/ 316581 w 7376158"/>
              <a:gd name="connsiteY3" fmla="*/ 2243313 h 2422076"/>
              <a:gd name="connsiteX4" fmla="*/ 0 w 7376158"/>
              <a:gd name="connsiteY4" fmla="*/ 2243313 h 2422076"/>
              <a:gd name="connsiteX5" fmla="*/ 3676263 w 7376158"/>
              <a:gd name="connsiteY5" fmla="*/ 0 h 2422076"/>
              <a:gd name="connsiteX6" fmla="*/ 7376158 w 7376158"/>
              <a:gd name="connsiteY6" fmla="*/ 2422076 h 2422076"/>
              <a:gd name="connsiteX7" fmla="*/ 23633 w 7376158"/>
              <a:gd name="connsiteY7" fmla="*/ 2422075 h 2422076"/>
              <a:gd name="connsiteX8" fmla="*/ 316581 w 7376158"/>
              <a:gd name="connsiteY8" fmla="*/ 2243313 h 2422076"/>
              <a:gd name="connsiteX9" fmla="*/ 7083209 w 7376158"/>
              <a:gd name="connsiteY9" fmla="*/ 2243314 h 24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76158" h="2422076">
                <a:moveTo>
                  <a:pt x="7352525" y="2243314"/>
                </a:moveTo>
                <a:lnTo>
                  <a:pt x="7083209" y="2243314"/>
                </a:lnTo>
                <a:lnTo>
                  <a:pt x="3699896" y="178761"/>
                </a:lnTo>
                <a:lnTo>
                  <a:pt x="316581" y="2243313"/>
                </a:lnTo>
                <a:lnTo>
                  <a:pt x="0" y="2243313"/>
                </a:lnTo>
                <a:lnTo>
                  <a:pt x="3676263" y="0"/>
                </a:lnTo>
                <a:close/>
                <a:moveTo>
                  <a:pt x="7376158" y="2422076"/>
                </a:moveTo>
                <a:lnTo>
                  <a:pt x="23633" y="2422075"/>
                </a:lnTo>
                <a:lnTo>
                  <a:pt x="316581" y="2243313"/>
                </a:lnTo>
                <a:lnTo>
                  <a:pt x="7083209" y="2243314"/>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直接连接符 23"/>
          <p:cNvCxnSpPr/>
          <p:nvPr/>
        </p:nvCxnSpPr>
        <p:spPr>
          <a:xfrm flipH="true">
            <a:off x="8661792" y="2275683"/>
            <a:ext cx="392157" cy="652248"/>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true">
            <a:off x="8926296" y="1902821"/>
            <a:ext cx="434065" cy="72912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flipH="true">
            <a:off x="3373032" y="3460631"/>
            <a:ext cx="600617" cy="1006890"/>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直接连接符 30"/>
          <p:cNvCxnSpPr/>
          <p:nvPr/>
        </p:nvCxnSpPr>
        <p:spPr>
          <a:xfrm flipH="true">
            <a:off x="3765190" y="3254231"/>
            <a:ext cx="434065" cy="729128"/>
          </a:xfrm>
          <a:prstGeom prst="line">
            <a:avLst/>
          </a:prstGeom>
        </p:spPr>
        <p:style>
          <a:lnRef idx="1">
            <a:schemeClr val="accent1"/>
          </a:lnRef>
          <a:fillRef idx="0">
            <a:schemeClr val="accent1"/>
          </a:fillRef>
          <a:effectRef idx="0">
            <a:schemeClr val="accent1"/>
          </a:effectRef>
          <a:fontRef idx="minor">
            <a:schemeClr val="tx1"/>
          </a:fontRef>
        </p:style>
      </p:cxnSp>
      <p:sp>
        <p:nvSpPr>
          <p:cNvPr id="35" name="等腰三角形 34"/>
          <p:cNvSpPr/>
          <p:nvPr/>
        </p:nvSpPr>
        <p:spPr>
          <a:xfrm rot="10800000" flipV="true">
            <a:off x="-66317" y="4719815"/>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2" name="组合 11"/>
          <p:cNvGrpSpPr/>
          <p:nvPr/>
        </p:nvGrpSpPr>
        <p:grpSpPr>
          <a:xfrm>
            <a:off x="976011" y="1752229"/>
            <a:ext cx="2539458" cy="3219380"/>
            <a:chOff x="2172501" y="1231320"/>
            <a:chExt cx="2880000" cy="3708000"/>
          </a:xfrm>
        </p:grpSpPr>
        <p:sp>
          <p:nvSpPr>
            <p:cNvPr id="11" name="等腰三角形 10"/>
            <p:cNvSpPr/>
            <p:nvPr/>
          </p:nvSpPr>
          <p:spPr>
            <a:xfrm rot="4613808">
              <a:off x="1758501" y="1645320"/>
              <a:ext cx="3708000" cy="2880000"/>
            </a:xfrm>
            <a:prstGeom prst="triangle">
              <a:avLst/>
            </a:prstGeom>
            <a:solidFill>
              <a:schemeClr val="accent1">
                <a:alpha val="26000"/>
              </a:schemeClr>
            </a:solidFill>
            <a:ln w="85725">
              <a:noFill/>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等腰三角形 5"/>
            <p:cNvSpPr/>
            <p:nvPr/>
          </p:nvSpPr>
          <p:spPr>
            <a:xfrm rot="4613808">
              <a:off x="1974979" y="1863011"/>
              <a:ext cx="3107094" cy="2444620"/>
            </a:xfrm>
            <a:prstGeom prst="triangle">
              <a:avLst/>
            </a:prstGeom>
            <a:ln w="85725">
              <a:solidFill>
                <a:srgbClr val="3494B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0" name="文本框 19"/>
          <p:cNvSpPr txBox="true"/>
          <p:nvPr/>
        </p:nvSpPr>
        <p:spPr>
          <a:xfrm>
            <a:off x="815975" y="3175635"/>
            <a:ext cx="1798955" cy="506730"/>
          </a:xfrm>
          <a:prstGeom prst="rect">
            <a:avLst/>
          </a:prstGeom>
          <a:noFill/>
        </p:spPr>
        <p:txBody>
          <a:bodyPr wrap="square" rtlCol="0">
            <a:spAutoFit/>
          </a:bodyPr>
          <a:lstStyle/>
          <a:p>
            <a:pPr algn="r">
              <a:lnSpc>
                <a:spcPct val="150000"/>
              </a:lnSpc>
            </a:pPr>
            <a:r>
              <a:rPr lang="zh-CN" altLang="zh-CN">
                <a:solidFill>
                  <a:schemeClr val="bg1"/>
                </a:solidFill>
                <a:latin typeface="Arial" panose="02080604020202020204" pitchFamily="34" charset="0"/>
                <a:ea typeface="微软雅黑" charset="-122"/>
                <a:sym typeface="+mn-ea"/>
              </a:rPr>
              <a:t>城乡低保标准</a:t>
            </a:r>
            <a:endParaRPr lang="zh-CN" altLang="zh-CN" dirty="0">
              <a:solidFill>
                <a:schemeClr val="bg1"/>
              </a:solidFill>
              <a:latin typeface="Arial" panose="02080604020202020204" pitchFamily="34" charset="0"/>
              <a:ea typeface="微软雅黑" charset="-122"/>
              <a:cs typeface="阿里巴巴普惠体 M" panose="00020600040101010101" pitchFamily="18" charset="-122"/>
              <a:sym typeface="+mn-ea"/>
            </a:endParaRPr>
          </a:p>
        </p:txBody>
      </p:sp>
      <p:grpSp>
        <p:nvGrpSpPr>
          <p:cNvPr id="25" name="组合 24"/>
          <p:cNvGrpSpPr/>
          <p:nvPr/>
        </p:nvGrpSpPr>
        <p:grpSpPr>
          <a:xfrm>
            <a:off x="3821611" y="1896215"/>
            <a:ext cx="2539458" cy="3219380"/>
            <a:chOff x="2172501" y="1231320"/>
            <a:chExt cx="2880000" cy="3708000"/>
          </a:xfrm>
        </p:grpSpPr>
        <p:sp>
          <p:nvSpPr>
            <p:cNvPr id="26" name="等腰三角形 25"/>
            <p:cNvSpPr/>
            <p:nvPr/>
          </p:nvSpPr>
          <p:spPr>
            <a:xfrm rot="4613808">
              <a:off x="1758501" y="1645320"/>
              <a:ext cx="3708000" cy="2880000"/>
            </a:xfrm>
            <a:prstGeom prst="triangle">
              <a:avLst/>
            </a:prstGeom>
            <a:solidFill>
              <a:schemeClr val="accent1">
                <a:alpha val="26000"/>
              </a:schemeClr>
            </a:solidFill>
            <a:ln w="3175">
              <a:noFill/>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rot="4613808">
              <a:off x="1974979" y="1863011"/>
              <a:ext cx="3107094" cy="2444620"/>
            </a:xfrm>
            <a:prstGeom prst="triangle">
              <a:avLst/>
            </a:prstGeom>
            <a:ln w="85725">
              <a:solidFill>
                <a:srgbClr val="3494B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2" name="文本框 21"/>
          <p:cNvSpPr txBox="true"/>
          <p:nvPr/>
        </p:nvSpPr>
        <p:spPr>
          <a:xfrm>
            <a:off x="3777615" y="3028950"/>
            <a:ext cx="1802130" cy="1337945"/>
          </a:xfrm>
          <a:prstGeom prst="rect">
            <a:avLst/>
          </a:prstGeom>
          <a:noFill/>
        </p:spPr>
        <p:txBody>
          <a:bodyPr wrap="square" rtlCol="0">
            <a:spAutoFit/>
          </a:bodyPr>
          <a:lstStyle/>
          <a:p>
            <a:pPr algn="ctr">
              <a:lnSpc>
                <a:spcPct val="150000"/>
              </a:lnSpc>
              <a:buClrTx/>
              <a:buSzTx/>
              <a:buFontTx/>
            </a:pPr>
            <a:r>
              <a:rPr lang="zh-CN" altLang="zh-CN" sz="1800">
                <a:solidFill>
                  <a:schemeClr val="bg1"/>
                </a:solidFill>
                <a:latin typeface="Arial" panose="02080604020202020204" pitchFamily="34" charset="0"/>
                <a:ea typeface="微软雅黑" charset="-122"/>
                <a:sym typeface="+mn-ea"/>
              </a:rPr>
              <a:t>城乡特困人员救助供养基本生活标准</a:t>
            </a:r>
            <a:endParaRPr lang="zh-CN" altLang="zh-CN" sz="1800">
              <a:solidFill>
                <a:schemeClr val="bg1"/>
              </a:solidFill>
              <a:latin typeface="Arial" panose="02080604020202020204" pitchFamily="34" charset="0"/>
              <a:ea typeface="微软雅黑" charset="-122"/>
            </a:endParaRPr>
          </a:p>
        </p:txBody>
      </p:sp>
      <p:grpSp>
        <p:nvGrpSpPr>
          <p:cNvPr id="28" name="组合 27"/>
          <p:cNvGrpSpPr/>
          <p:nvPr/>
        </p:nvGrpSpPr>
        <p:grpSpPr>
          <a:xfrm>
            <a:off x="6627493" y="1947856"/>
            <a:ext cx="2539458" cy="3219380"/>
            <a:chOff x="2172501" y="1231320"/>
            <a:chExt cx="2880000" cy="3708000"/>
          </a:xfrm>
        </p:grpSpPr>
        <p:sp>
          <p:nvSpPr>
            <p:cNvPr id="29" name="等腰三角形 28"/>
            <p:cNvSpPr/>
            <p:nvPr/>
          </p:nvSpPr>
          <p:spPr>
            <a:xfrm rot="4613808">
              <a:off x="1758501" y="1645320"/>
              <a:ext cx="3708000" cy="2880000"/>
            </a:xfrm>
            <a:prstGeom prst="triangle">
              <a:avLst/>
            </a:prstGeom>
            <a:solidFill>
              <a:schemeClr val="accent1">
                <a:alpha val="26000"/>
              </a:schemeClr>
            </a:solidFill>
            <a:ln w="85725">
              <a:noFill/>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等腰三角形 29"/>
            <p:cNvSpPr/>
            <p:nvPr/>
          </p:nvSpPr>
          <p:spPr>
            <a:xfrm rot="4613808">
              <a:off x="1974979" y="1863011"/>
              <a:ext cx="3107094" cy="2444620"/>
            </a:xfrm>
            <a:prstGeom prst="triangle">
              <a:avLst/>
            </a:prstGeom>
            <a:ln w="85725">
              <a:solidFill>
                <a:srgbClr val="3494B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文本框 23"/>
          <p:cNvSpPr txBox="true"/>
          <p:nvPr/>
        </p:nvSpPr>
        <p:spPr>
          <a:xfrm>
            <a:off x="6602730" y="3028950"/>
            <a:ext cx="1713230" cy="1337945"/>
          </a:xfrm>
          <a:prstGeom prst="rect">
            <a:avLst/>
          </a:prstGeom>
          <a:noFill/>
        </p:spPr>
        <p:txBody>
          <a:bodyPr wrap="square" rtlCol="0">
            <a:spAutoFit/>
          </a:bodyPr>
          <a:lstStyle/>
          <a:p>
            <a:pPr algn="ctr">
              <a:lnSpc>
                <a:spcPct val="150000"/>
              </a:lnSpc>
            </a:pPr>
            <a:r>
              <a:rPr lang="zh-CN" altLang="zh-CN" sz="1800">
                <a:solidFill>
                  <a:schemeClr val="bg1"/>
                </a:solidFill>
                <a:latin typeface="Arial" panose="02080604020202020204" pitchFamily="34" charset="0"/>
                <a:ea typeface="微软雅黑" charset="-122"/>
                <a:sym typeface="+mn-ea"/>
              </a:rPr>
              <a:t>城乡特困人员救助供养照料护理标准</a:t>
            </a:r>
            <a:endParaRPr lang="en-US" altLang="zh-CN" sz="2400" dirty="0">
              <a:solidFill>
                <a:schemeClr val="bg1"/>
              </a:solidFill>
              <a:latin typeface="阿里巴巴普惠体 M" panose="00020600040101010101" pitchFamily="18" charset="-122"/>
              <a:ea typeface="阿里巴巴普惠体 M" panose="00020600040101010101" pitchFamily="18" charset="-122"/>
              <a:cs typeface="阿里巴巴普惠体 M" panose="00020600040101010101" pitchFamily="18" charset="-122"/>
            </a:endParaRPr>
          </a:p>
        </p:txBody>
      </p:sp>
      <p:grpSp>
        <p:nvGrpSpPr>
          <p:cNvPr id="31" name="组合 30"/>
          <p:cNvGrpSpPr/>
          <p:nvPr/>
        </p:nvGrpSpPr>
        <p:grpSpPr>
          <a:xfrm>
            <a:off x="9498818" y="1998173"/>
            <a:ext cx="2539458" cy="3219380"/>
            <a:chOff x="2172501" y="1231320"/>
            <a:chExt cx="2880000" cy="3708000"/>
          </a:xfrm>
        </p:grpSpPr>
        <p:sp>
          <p:nvSpPr>
            <p:cNvPr id="32" name="等腰三角形 31"/>
            <p:cNvSpPr/>
            <p:nvPr/>
          </p:nvSpPr>
          <p:spPr>
            <a:xfrm rot="4613808">
              <a:off x="1758501" y="1645320"/>
              <a:ext cx="3708000" cy="2880000"/>
            </a:xfrm>
            <a:prstGeom prst="triangle">
              <a:avLst/>
            </a:prstGeom>
            <a:solidFill>
              <a:schemeClr val="accent1">
                <a:alpha val="26000"/>
              </a:schemeClr>
            </a:solidFill>
            <a:ln w="85725">
              <a:noFill/>
              <a:round/>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3" name="等腰三角形 32"/>
            <p:cNvSpPr/>
            <p:nvPr/>
          </p:nvSpPr>
          <p:spPr>
            <a:xfrm rot="4613808">
              <a:off x="1974979" y="1863011"/>
              <a:ext cx="3107094" cy="2444620"/>
            </a:xfrm>
            <a:prstGeom prst="triangle">
              <a:avLst/>
            </a:prstGeom>
            <a:ln w="85725">
              <a:solidFill>
                <a:srgbClr val="3494BA"/>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35" name="文本框 34"/>
          <p:cNvSpPr txBox="true"/>
          <p:nvPr/>
        </p:nvSpPr>
        <p:spPr>
          <a:xfrm>
            <a:off x="9613185" y="3028713"/>
            <a:ext cx="1525555" cy="1753235"/>
          </a:xfrm>
          <a:prstGeom prst="rect">
            <a:avLst/>
          </a:prstGeom>
          <a:noFill/>
        </p:spPr>
        <p:txBody>
          <a:bodyPr wrap="square" rtlCol="0">
            <a:spAutoFit/>
          </a:bodyPr>
          <a:lstStyle/>
          <a:p>
            <a:pPr algn="ctr">
              <a:lnSpc>
                <a:spcPct val="150000"/>
              </a:lnSpc>
            </a:pPr>
            <a:r>
              <a:rPr lang="zh-CN" altLang="zh-CN" sz="1800">
                <a:solidFill>
                  <a:schemeClr val="bg1"/>
                </a:solidFill>
                <a:latin typeface="Arial" panose="02080604020202020204" pitchFamily="34" charset="0"/>
                <a:ea typeface="微软雅黑" charset="-122"/>
                <a:sym typeface="+mn-ea"/>
              </a:rPr>
              <a:t>市福利院集中供养成年院民供养</a:t>
            </a:r>
            <a:endParaRPr lang="zh-CN" altLang="zh-CN" sz="1800">
              <a:solidFill>
                <a:schemeClr val="bg1"/>
              </a:solidFill>
              <a:latin typeface="Arial" panose="02080604020202020204" pitchFamily="34" charset="0"/>
              <a:ea typeface="微软雅黑" charset="-122"/>
              <a:sym typeface="+mn-ea"/>
            </a:endParaRPr>
          </a:p>
          <a:p>
            <a:pPr algn="ctr">
              <a:lnSpc>
                <a:spcPct val="150000"/>
              </a:lnSpc>
            </a:pPr>
            <a:r>
              <a:rPr lang="zh-CN" altLang="zh-CN" sz="1800">
                <a:solidFill>
                  <a:schemeClr val="bg1"/>
                </a:solidFill>
                <a:latin typeface="Arial" panose="02080604020202020204" pitchFamily="34" charset="0"/>
                <a:ea typeface="微软雅黑" charset="-122"/>
                <a:sym typeface="+mn-ea"/>
              </a:rPr>
              <a:t>标准</a:t>
            </a:r>
            <a:endParaRPr lang="zh-CN" altLang="zh-CN" sz="1800">
              <a:solidFill>
                <a:schemeClr val="bg1"/>
              </a:solidFill>
              <a:latin typeface="Arial" panose="02080604020202020204" pitchFamily="34" charset="0"/>
              <a:ea typeface="微软雅黑" charset="-122"/>
              <a:sym typeface="+mn-ea"/>
            </a:endParaRPr>
          </a:p>
        </p:txBody>
      </p:sp>
      <p:sp>
        <p:nvSpPr>
          <p:cNvPr id="37" name="矩形 36"/>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等腰三角形 37"/>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文本框 38"/>
          <p:cNvSpPr txBox="true"/>
          <p:nvPr/>
        </p:nvSpPr>
        <p:spPr>
          <a:xfrm>
            <a:off x="4141933" y="68131"/>
            <a:ext cx="3754207" cy="922020"/>
          </a:xfrm>
          <a:prstGeom prst="rect">
            <a:avLst/>
          </a:prstGeom>
          <a:noFill/>
        </p:spPr>
        <p:txBody>
          <a:bodyPr wrap="square" rtlCol="0">
            <a:spAutoFit/>
          </a:bodyPr>
          <a:lstStyle/>
          <a:p>
            <a:pPr algn="ctr"/>
            <a:r>
              <a:rPr lang="zh-CN" altLang="en-US" sz="5400" dirty="0">
                <a:ln w="10160">
                  <a:solidFill>
                    <a:schemeClr val="accent5"/>
                  </a:solidFill>
                  <a:prstDash val="solid"/>
                </a:ln>
                <a:solidFill>
                  <a:schemeClr val="bg1"/>
                </a:solidFill>
                <a:effectLst>
                  <a:outerShdw blurRad="60007" dist="310007" dir="7680000" sy="30000" kx="1300200" algn="ctr" rotWithShape="0">
                    <a:prstClr val="black">
                      <a:alpha val="32000"/>
                    </a:prstClr>
                  </a:outerShdw>
                </a:effectLst>
                <a:latin typeface="阿里巴巴普惠体 L" panose="00020600040101010101" pitchFamily="18" charset="-122"/>
                <a:ea typeface="阿里巴巴普惠体 L" panose="00020600040101010101" pitchFamily="18" charset="-122"/>
                <a:cs typeface="阿里巴巴普惠体 L" panose="00020600040101010101" pitchFamily="18" charset="-122"/>
              </a:rPr>
              <a:t>调整范围</a:t>
            </a:r>
            <a:endParaRPr lang="zh-CN" altLang="en-US" sz="5400" dirty="0">
              <a:ln w="10160">
                <a:solidFill>
                  <a:schemeClr val="accent5"/>
                </a:solidFill>
                <a:prstDash val="solid"/>
              </a:ln>
              <a:solidFill>
                <a:schemeClr val="bg1"/>
              </a:solidFill>
              <a:effectLst>
                <a:outerShdw blurRad="60007" dist="310007" dir="7680000" sy="30000" kx="1300200" algn="ctr" rotWithShape="0">
                  <a:prstClr val="black">
                    <a:alpha val="32000"/>
                  </a:prstClr>
                </a:outerShdw>
              </a:effectLst>
              <a:latin typeface="阿里巴巴普惠体 L" panose="00020600040101010101" pitchFamily="18" charset="-122"/>
              <a:ea typeface="阿里巴巴普惠体 L" panose="00020600040101010101" pitchFamily="18" charset="-122"/>
              <a:cs typeface="阿里巴巴普惠体 L" panose="00020600040101010101" pitchFamily="18" charset="-122"/>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等腰三角形 14"/>
          <p:cNvSpPr/>
          <p:nvPr/>
        </p:nvSpPr>
        <p:spPr>
          <a:xfrm>
            <a:off x="0" y="0"/>
            <a:ext cx="4946469" cy="68580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flipH="true">
            <a:off x="5539665" y="0"/>
            <a:ext cx="11727402" cy="6858000"/>
          </a:xfrm>
          <a:prstGeom prst="parallelogram">
            <a:avLst>
              <a:gd name="adj" fmla="val 723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true"/>
          <p:nvPr/>
        </p:nvSpPr>
        <p:spPr>
          <a:xfrm>
            <a:off x="7044093" y="1931008"/>
            <a:ext cx="64972" cy="156996"/>
          </a:xfrm>
          <a:custGeom>
            <a:avLst/>
            <a:gdLst/>
            <a:ahLst/>
            <a:cxnLst/>
            <a:rect l="l" t="t" r="r" b="b"/>
            <a:pathLst>
              <a:path w="64972" h="156996">
                <a:moveTo>
                  <a:pt x="0" y="0"/>
                </a:moveTo>
                <a:lnTo>
                  <a:pt x="9144" y="0"/>
                </a:lnTo>
                <a:lnTo>
                  <a:pt x="64972" y="156996"/>
                </a:lnTo>
                <a:lnTo>
                  <a:pt x="0" y="67209"/>
                </a:lnTo>
                <a:lnTo>
                  <a:pt x="0" y="0"/>
                </a:lnTo>
                <a:close/>
              </a:path>
            </a:pathLst>
          </a:custGeom>
          <a:solidFill>
            <a:srgbClr val="3494BA"/>
          </a:solidFill>
          <a:ln>
            <a:noFill/>
          </a:ln>
          <a:effectLst/>
        </p:spPr>
        <p:txBody>
          <a:bodyPr rot="0" spcFirstLastPara="0" vertOverflow="overflow" horzOverflow="overflow" vert="horz" wrap="square" lIns="91440" tIns="45720" rIns="91440" bIns="45720" numCol="1" spcCol="0" rtlCol="0" fromWordArt="false" anchor="t" anchorCtr="false" forceAA="false" compatLnSpc="true">
            <a:noAutofit/>
          </a:bodyPr>
          <a:lstStyle/>
          <a:p>
            <a:endParaRPr lang="zh-CN" altLang="en-US" sz="12000" dirty="0">
              <a:solidFill>
                <a:srgbClr val="3494BA"/>
              </a:solidFill>
              <a:latin typeface="阿里巴巴普惠体 H" panose="00020600040101010101" pitchFamily="18" charset="-122"/>
              <a:ea typeface="阿里巴巴普惠体 H" panose="00020600040101010101" pitchFamily="18" charset="-122"/>
              <a:cs typeface="阿里巴巴普惠体 H" panose="00020600040101010101" pitchFamily="18" charset="-122"/>
            </a:endParaRPr>
          </a:p>
        </p:txBody>
      </p:sp>
      <p:sp>
        <p:nvSpPr>
          <p:cNvPr id="37" name="文本框 36"/>
          <p:cNvSpPr txBox="true"/>
          <p:nvPr/>
        </p:nvSpPr>
        <p:spPr>
          <a:xfrm>
            <a:off x="1254760" y="2837815"/>
            <a:ext cx="9829800" cy="1732915"/>
          </a:xfrm>
          <a:prstGeom prst="rect">
            <a:avLst/>
          </a:prstGeom>
          <a:noFill/>
        </p:spPr>
        <p:txBody>
          <a:bodyPr wrap="square" rtlCol="0">
            <a:spAutoFit/>
          </a:bodyPr>
          <a:lstStyle/>
          <a:p>
            <a:pPr indent="609600" fontAlgn="auto">
              <a:lnSpc>
                <a:spcPts val="3200"/>
              </a:lnSpc>
              <a:extLst>
                <a:ext uri="{35155182-B16C-46BC-9424-99874614C6A1}">
                  <wpsdc:indentchars xmlns:wpsdc="http://www.wps.cn/officeDocument/2017/drawingmlCustomData" val="200" checksum="4158780845"/>
                </a:ext>
              </a:extLst>
            </a:pPr>
            <a:r>
              <a:rPr lang="zh-CN" altLang="en-US"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从202</a:t>
            </a:r>
            <a:r>
              <a:rPr lang="en-US" altLang="zh-CN"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6</a:t>
            </a:r>
            <a:r>
              <a:rPr lang="zh-CN" altLang="en-US"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年</a:t>
            </a:r>
            <a:r>
              <a:rPr lang="en-US" altLang="zh-CN"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7</a:t>
            </a:r>
            <a:r>
              <a:rPr lang="zh-CN" altLang="en-US"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月1日起，全市城市低保标准每人每月提高</a:t>
            </a:r>
            <a:r>
              <a:rPr lang="en-US" altLang="zh-CN" sz="2400" dirty="0">
                <a:solidFill>
                  <a:srgbClr val="FF0000"/>
                </a:solidFill>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25</a:t>
            </a:r>
            <a:r>
              <a:rPr lang="zh-CN" altLang="en-US"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元，农村低保标准每人每月提高</a:t>
            </a:r>
            <a:r>
              <a:rPr lang="en-US" altLang="zh-CN" sz="2400" dirty="0">
                <a:solidFill>
                  <a:srgbClr val="C00000"/>
                </a:solidFill>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10</a:t>
            </a:r>
            <a:r>
              <a:rPr lang="zh-CN" altLang="en-US"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元。按照我市已执行的“城乡特困人员救助供养基本生活标准按低保标准1.3倍核定，其中集中供养标准上浮10%”规定，对全市城乡特困供养基本生活标准也进行对应调整。</a:t>
            </a:r>
            <a:endParaRPr lang="zh-CN" altLang="en-US" sz="2400" dirty="0">
              <a:latin typeface="方正楷体_GBK" panose="02000000000000000000" charset="-122"/>
              <a:ea typeface="方正楷体_GBK" panose="02000000000000000000" charset="-122"/>
              <a:cs typeface="方正楷体_GBK" panose="02000000000000000000" charset="-122"/>
            </a:endParaRPr>
          </a:p>
        </p:txBody>
      </p:sp>
      <p:sp>
        <p:nvSpPr>
          <p:cNvPr id="10" name="文本框 9"/>
          <p:cNvSpPr txBox="true"/>
          <p:nvPr/>
        </p:nvSpPr>
        <p:spPr>
          <a:xfrm>
            <a:off x="2201869" y="984598"/>
            <a:ext cx="4222909" cy="1014730"/>
          </a:xfrm>
          <a:prstGeom prst="rect">
            <a:avLst/>
          </a:prstGeom>
          <a:noFill/>
        </p:spPr>
        <p:txBody>
          <a:bodyPr wrap="square" rtlCol="0">
            <a:spAutoFit/>
          </a:bodyPr>
          <a:lstStyle/>
          <a:p>
            <a:r>
              <a:rPr lang="zh-CN" altLang="en-US" sz="6000" dirty="0">
                <a:ln>
                  <a:noFill/>
                </a:ln>
                <a:solidFill>
                  <a:schemeClr val="tx1"/>
                </a:solidFill>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H" panose="00020600040101010101" pitchFamily="18" charset="-122"/>
              </a:rPr>
              <a:t>调整幅度</a:t>
            </a:r>
            <a:endParaRPr lang="zh-CN" altLang="en-US" sz="6000" dirty="0">
              <a:ln>
                <a:noFill/>
              </a:ln>
              <a:solidFill>
                <a:schemeClr val="tx1"/>
              </a:solidFill>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H" panose="00020600040101010101" pitchFamily="18" charset="-122"/>
            </a:endParaRPr>
          </a:p>
        </p:txBody>
      </p:sp>
      <p:sp>
        <p:nvSpPr>
          <p:cNvPr id="19" name="文本框 18"/>
          <p:cNvSpPr txBox="true"/>
          <p:nvPr/>
        </p:nvSpPr>
        <p:spPr>
          <a:xfrm>
            <a:off x="8174657" y="1854572"/>
            <a:ext cx="358424" cy="593083"/>
          </a:xfrm>
          <a:custGeom>
            <a:avLst/>
            <a:gdLst/>
            <a:ahLst/>
            <a:cxnLst/>
            <a:rect l="l" t="t" r="r" b="b"/>
            <a:pathLst>
              <a:path w="358424" h="593083">
                <a:moveTo>
                  <a:pt x="178457" y="123"/>
                </a:moveTo>
                <a:cubicBezTo>
                  <a:pt x="249291" y="-1814"/>
                  <a:pt x="297361" y="19205"/>
                  <a:pt x="322666" y="63179"/>
                </a:cubicBezTo>
                <a:cubicBezTo>
                  <a:pt x="347970" y="107152"/>
                  <a:pt x="359845" y="185702"/>
                  <a:pt x="358289" y="298827"/>
                </a:cubicBezTo>
                <a:cubicBezTo>
                  <a:pt x="359845" y="410428"/>
                  <a:pt x="347970" y="487835"/>
                  <a:pt x="322666" y="531047"/>
                </a:cubicBezTo>
                <a:cubicBezTo>
                  <a:pt x="297361" y="574258"/>
                  <a:pt x="249291" y="594896"/>
                  <a:pt x="178457" y="592959"/>
                </a:cubicBezTo>
                <a:cubicBezTo>
                  <a:pt x="107687" y="594896"/>
                  <a:pt x="59871" y="574258"/>
                  <a:pt x="35011" y="531047"/>
                </a:cubicBezTo>
                <a:cubicBezTo>
                  <a:pt x="10150" y="487835"/>
                  <a:pt x="-1470" y="410428"/>
                  <a:pt x="149" y="298827"/>
                </a:cubicBezTo>
                <a:cubicBezTo>
                  <a:pt x="-1470" y="185702"/>
                  <a:pt x="10150" y="107152"/>
                  <a:pt x="35011" y="63179"/>
                </a:cubicBezTo>
                <a:cubicBezTo>
                  <a:pt x="59871" y="19205"/>
                  <a:pt x="107687" y="-1814"/>
                  <a:pt x="178457" y="123"/>
                </a:cubicBezTo>
                <a:close/>
              </a:path>
            </a:pathLst>
          </a:custGeom>
          <a:solidFill>
            <a:srgbClr val="3494BA"/>
          </a:solidFill>
          <a:ln>
            <a:noFill/>
          </a:ln>
          <a:effectLst/>
        </p:spPr>
        <p:txBody>
          <a:bodyPr rot="0" spcFirstLastPara="0" vertOverflow="overflow" horzOverflow="overflow" vert="horz" wrap="square" lIns="91440" tIns="45720" rIns="91440" bIns="45720" numCol="1" spcCol="0" rtlCol="0" fromWordArt="false" anchor="t" anchorCtr="false" forceAA="false" compatLnSpc="true">
            <a:noAutofit/>
          </a:bodyPr>
          <a:lstStyle/>
          <a:p>
            <a:endParaRPr lang="zh-CN" altLang="en-US" sz="12000" dirty="0">
              <a:solidFill>
                <a:srgbClr val="3494BA"/>
              </a:solidFill>
              <a:latin typeface="阿里巴巴普惠体 H" panose="00020600040101010101" pitchFamily="18" charset="-122"/>
              <a:ea typeface="阿里巴巴普惠体 H" panose="00020600040101010101" pitchFamily="18" charset="-122"/>
              <a:cs typeface="阿里巴巴普惠体 H" panose="00020600040101010101" pitchFamily="18"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等腰三角形 14"/>
          <p:cNvSpPr/>
          <p:nvPr/>
        </p:nvSpPr>
        <p:spPr>
          <a:xfrm>
            <a:off x="0" y="0"/>
            <a:ext cx="4946469" cy="6858000"/>
          </a:xfrm>
          <a:prstGeom prst="triangle">
            <a:avLst>
              <a:gd name="adj"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flipH="true">
            <a:off x="5539665" y="0"/>
            <a:ext cx="11727402" cy="6858000"/>
          </a:xfrm>
          <a:prstGeom prst="parallelogram">
            <a:avLst>
              <a:gd name="adj" fmla="val 72363"/>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true"/>
          <p:nvPr/>
        </p:nvSpPr>
        <p:spPr>
          <a:xfrm>
            <a:off x="7044093" y="1931008"/>
            <a:ext cx="64972" cy="156996"/>
          </a:xfrm>
          <a:custGeom>
            <a:avLst/>
            <a:gdLst/>
            <a:ahLst/>
            <a:cxnLst/>
            <a:rect l="l" t="t" r="r" b="b"/>
            <a:pathLst>
              <a:path w="64972" h="156996">
                <a:moveTo>
                  <a:pt x="0" y="0"/>
                </a:moveTo>
                <a:lnTo>
                  <a:pt x="9144" y="0"/>
                </a:lnTo>
                <a:lnTo>
                  <a:pt x="64972" y="156996"/>
                </a:lnTo>
                <a:lnTo>
                  <a:pt x="0" y="67209"/>
                </a:lnTo>
                <a:lnTo>
                  <a:pt x="0" y="0"/>
                </a:lnTo>
                <a:close/>
              </a:path>
            </a:pathLst>
          </a:custGeom>
          <a:solidFill>
            <a:srgbClr val="3494BA"/>
          </a:solidFill>
          <a:ln>
            <a:noFill/>
          </a:ln>
          <a:effectLst/>
        </p:spPr>
        <p:txBody>
          <a:bodyPr rot="0" spcFirstLastPara="0" vertOverflow="overflow" horzOverflow="overflow" vert="horz" wrap="square" lIns="91440" tIns="45720" rIns="91440" bIns="45720" numCol="1" spcCol="0" rtlCol="0" fromWordArt="false" anchor="t" anchorCtr="false" forceAA="false" compatLnSpc="true">
            <a:noAutofit/>
          </a:bodyPr>
          <a:lstStyle/>
          <a:p>
            <a:endParaRPr lang="zh-CN" altLang="en-US" sz="12000" dirty="0">
              <a:solidFill>
                <a:srgbClr val="3494BA"/>
              </a:solidFill>
              <a:latin typeface="阿里巴巴普惠体 H" panose="00020600040101010101" pitchFamily="18" charset="-122"/>
              <a:ea typeface="阿里巴巴普惠体 H" panose="00020600040101010101" pitchFamily="18" charset="-122"/>
              <a:cs typeface="阿里巴巴普惠体 H" panose="00020600040101010101" pitchFamily="18" charset="-122"/>
            </a:endParaRPr>
          </a:p>
        </p:txBody>
      </p:sp>
      <p:sp>
        <p:nvSpPr>
          <p:cNvPr id="37" name="文本框 36"/>
          <p:cNvSpPr txBox="true"/>
          <p:nvPr/>
        </p:nvSpPr>
        <p:spPr>
          <a:xfrm>
            <a:off x="1254760" y="2837815"/>
            <a:ext cx="9829800" cy="2553335"/>
          </a:xfrm>
          <a:prstGeom prst="rect">
            <a:avLst/>
          </a:prstGeom>
          <a:noFill/>
        </p:spPr>
        <p:txBody>
          <a:bodyPr wrap="square" rtlCol="0">
            <a:spAutoFit/>
          </a:bodyPr>
          <a:lstStyle/>
          <a:p>
            <a:pPr indent="609600" fontAlgn="auto">
              <a:lnSpc>
                <a:spcPts val="3200"/>
              </a:lnSpc>
              <a:extLst>
                <a:ext uri="{35155182-B16C-46BC-9424-99874614C6A1}">
                  <wpsdc:indentchars xmlns:wpsdc="http://www.wps.cn/officeDocument/2017/drawingmlCustomData" val="200" checksum="4158780845"/>
                </a:ext>
              </a:extLst>
            </a:pPr>
            <a:r>
              <a:rPr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rPr>
              <a:t>目前，我市各县区城乡低保标准各分三档，城市低保：潞州区、沁源县、襄垣县一致，潞城区、上党区、屯留区、长子县一致，平顺县、黎城县、壶关县、武乡县、沁县一致；农村低保：潞州区单独一档，上党区、潞城区、屯留区、长子县、襄垣县、沁源县一致，壶关县、平顺县、黎城县、武乡县、沁县一致。其中，潞州区为省民政厅明确的城乡统筹省级试点区，自2021年开始农村低保标准按城市低保标准执行。</a:t>
            </a:r>
            <a:endParaRPr sz="2400" dirty="0">
              <a:effectLst>
                <a:outerShdw blurRad="38100" dist="19050" dir="2700000" algn="tl" rotWithShape="0">
                  <a:schemeClr val="dk1">
                    <a:alpha val="40000"/>
                  </a:schemeClr>
                </a:outerShdw>
              </a:effectLst>
              <a:latin typeface="方正楷体_GBK" panose="02000000000000000000" charset="-122"/>
              <a:ea typeface="方正楷体_GBK" panose="02000000000000000000" charset="-122"/>
              <a:cs typeface="方正楷体_GBK" panose="02000000000000000000" charset="-122"/>
              <a:sym typeface="+mn-lt"/>
            </a:endParaRPr>
          </a:p>
        </p:txBody>
      </p:sp>
      <p:sp>
        <p:nvSpPr>
          <p:cNvPr id="10" name="文本框 9"/>
          <p:cNvSpPr txBox="true"/>
          <p:nvPr/>
        </p:nvSpPr>
        <p:spPr>
          <a:xfrm>
            <a:off x="2201869" y="984598"/>
            <a:ext cx="4222909" cy="1014730"/>
          </a:xfrm>
          <a:prstGeom prst="rect">
            <a:avLst/>
          </a:prstGeom>
          <a:noFill/>
        </p:spPr>
        <p:txBody>
          <a:bodyPr wrap="square" rtlCol="0">
            <a:spAutoFit/>
          </a:bodyPr>
          <a:lstStyle/>
          <a:p>
            <a:r>
              <a:rPr lang="zh-CN" altLang="en-US" sz="6000" dirty="0">
                <a:ln>
                  <a:noFill/>
                </a:ln>
                <a:solidFill>
                  <a:schemeClr val="tx1"/>
                </a:solidFill>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H" panose="00020600040101010101" pitchFamily="18" charset="-122"/>
              </a:rPr>
              <a:t>县区分类</a:t>
            </a:r>
            <a:endParaRPr lang="zh-CN" altLang="en-US" sz="6000" dirty="0">
              <a:ln>
                <a:noFill/>
              </a:ln>
              <a:solidFill>
                <a:schemeClr val="tx1"/>
              </a:solidFill>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H" panose="00020600040101010101" pitchFamily="18" charset="-122"/>
            </a:endParaRPr>
          </a:p>
        </p:txBody>
      </p:sp>
      <p:sp>
        <p:nvSpPr>
          <p:cNvPr id="19" name="文本框 18"/>
          <p:cNvSpPr txBox="true"/>
          <p:nvPr/>
        </p:nvSpPr>
        <p:spPr>
          <a:xfrm>
            <a:off x="8174657" y="1854572"/>
            <a:ext cx="358424" cy="593083"/>
          </a:xfrm>
          <a:custGeom>
            <a:avLst/>
            <a:gdLst/>
            <a:ahLst/>
            <a:cxnLst/>
            <a:rect l="l" t="t" r="r" b="b"/>
            <a:pathLst>
              <a:path w="358424" h="593083">
                <a:moveTo>
                  <a:pt x="178457" y="123"/>
                </a:moveTo>
                <a:cubicBezTo>
                  <a:pt x="249291" y="-1814"/>
                  <a:pt x="297361" y="19205"/>
                  <a:pt x="322666" y="63179"/>
                </a:cubicBezTo>
                <a:cubicBezTo>
                  <a:pt x="347970" y="107152"/>
                  <a:pt x="359845" y="185702"/>
                  <a:pt x="358289" y="298827"/>
                </a:cubicBezTo>
                <a:cubicBezTo>
                  <a:pt x="359845" y="410428"/>
                  <a:pt x="347970" y="487835"/>
                  <a:pt x="322666" y="531047"/>
                </a:cubicBezTo>
                <a:cubicBezTo>
                  <a:pt x="297361" y="574258"/>
                  <a:pt x="249291" y="594896"/>
                  <a:pt x="178457" y="592959"/>
                </a:cubicBezTo>
                <a:cubicBezTo>
                  <a:pt x="107687" y="594896"/>
                  <a:pt x="59871" y="574258"/>
                  <a:pt x="35011" y="531047"/>
                </a:cubicBezTo>
                <a:cubicBezTo>
                  <a:pt x="10150" y="487835"/>
                  <a:pt x="-1470" y="410428"/>
                  <a:pt x="149" y="298827"/>
                </a:cubicBezTo>
                <a:cubicBezTo>
                  <a:pt x="-1470" y="185702"/>
                  <a:pt x="10150" y="107152"/>
                  <a:pt x="35011" y="63179"/>
                </a:cubicBezTo>
                <a:cubicBezTo>
                  <a:pt x="59871" y="19205"/>
                  <a:pt x="107687" y="-1814"/>
                  <a:pt x="178457" y="123"/>
                </a:cubicBezTo>
                <a:close/>
              </a:path>
            </a:pathLst>
          </a:custGeom>
          <a:solidFill>
            <a:srgbClr val="3494BA"/>
          </a:solidFill>
          <a:ln>
            <a:noFill/>
          </a:ln>
          <a:effectLst/>
        </p:spPr>
        <p:txBody>
          <a:bodyPr rot="0" spcFirstLastPara="0" vertOverflow="overflow" horzOverflow="overflow" vert="horz" wrap="square" lIns="91440" tIns="45720" rIns="91440" bIns="45720" numCol="1" spcCol="0" rtlCol="0" fromWordArt="false" anchor="t" anchorCtr="false" forceAA="false" compatLnSpc="true">
            <a:noAutofit/>
          </a:bodyPr>
          <a:lstStyle/>
          <a:p>
            <a:endParaRPr lang="zh-CN" altLang="en-US" sz="12000" dirty="0">
              <a:solidFill>
                <a:srgbClr val="3494BA"/>
              </a:solidFill>
              <a:latin typeface="阿里巴巴普惠体 H" panose="00020600040101010101" pitchFamily="18" charset="-122"/>
              <a:ea typeface="阿里巴巴普惠体 H" panose="00020600040101010101" pitchFamily="18" charset="-122"/>
              <a:cs typeface="阿里巴巴普惠体 H" panose="00020600040101010101" pitchFamily="18"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等腰三角形 1"/>
          <p:cNvSpPr/>
          <p:nvPr/>
        </p:nvSpPr>
        <p:spPr>
          <a:xfrm flipV="true">
            <a:off x="5420790" y="1980593"/>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a:off x="6095997" y="1229193"/>
            <a:ext cx="0" cy="5628807"/>
          </a:xfrm>
          <a:prstGeom prst="line">
            <a:avLst/>
          </a:prstGeom>
          <a:ln>
            <a:solidFill>
              <a:srgbClr val="3494BA"/>
            </a:solidFill>
          </a:ln>
        </p:spPr>
        <p:style>
          <a:lnRef idx="1">
            <a:schemeClr val="accent1"/>
          </a:lnRef>
          <a:fillRef idx="0">
            <a:schemeClr val="accent1"/>
          </a:fillRef>
          <a:effectRef idx="0">
            <a:schemeClr val="accent1"/>
          </a:effectRef>
          <a:fontRef idx="minor">
            <a:schemeClr val="tx1"/>
          </a:fontRef>
        </p:style>
      </p:cxnSp>
      <p:sp>
        <p:nvSpPr>
          <p:cNvPr id="21" name="等腰三角形 20"/>
          <p:cNvSpPr/>
          <p:nvPr/>
        </p:nvSpPr>
        <p:spPr>
          <a:xfrm flipV="true">
            <a:off x="5202000" y="1894544"/>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等腰三角形 21"/>
          <p:cNvSpPr/>
          <p:nvPr/>
        </p:nvSpPr>
        <p:spPr>
          <a:xfrm flipV="true">
            <a:off x="5420790" y="4360627"/>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4"/>
          <p:cNvSpPr/>
          <p:nvPr/>
        </p:nvSpPr>
        <p:spPr>
          <a:xfrm flipV="true">
            <a:off x="5202000" y="4274578"/>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等腰三角形 26"/>
          <p:cNvSpPr/>
          <p:nvPr/>
        </p:nvSpPr>
        <p:spPr>
          <a:xfrm>
            <a:off x="-2709154" y="0"/>
            <a:ext cx="5418307" cy="471981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直接连接符 28"/>
          <p:cNvCxnSpPr/>
          <p:nvPr/>
        </p:nvCxnSpPr>
        <p:spPr>
          <a:xfrm>
            <a:off x="765110" y="956671"/>
            <a:ext cx="979714" cy="1515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1240282" y="1884046"/>
            <a:ext cx="615820" cy="951723"/>
          </a:xfrm>
          <a:prstGeom prst="line">
            <a:avLst/>
          </a:prstGeom>
        </p:spPr>
        <p:style>
          <a:lnRef idx="1">
            <a:schemeClr val="accent1"/>
          </a:lnRef>
          <a:fillRef idx="0">
            <a:schemeClr val="accent1"/>
          </a:fillRef>
          <a:effectRef idx="0">
            <a:schemeClr val="accent1"/>
          </a:effectRef>
          <a:fontRef idx="minor">
            <a:schemeClr val="tx1"/>
          </a:fontRef>
        </p:style>
      </p:cxnSp>
      <p:sp>
        <p:nvSpPr>
          <p:cNvPr id="33" name="等腰三角形 32"/>
          <p:cNvSpPr/>
          <p:nvPr/>
        </p:nvSpPr>
        <p:spPr>
          <a:xfrm flipV="true">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等腰三角形 33"/>
          <p:cNvSpPr/>
          <p:nvPr/>
        </p:nvSpPr>
        <p:spPr>
          <a:xfrm>
            <a:off x="-1007822" y="3135088"/>
            <a:ext cx="1853606" cy="1584729"/>
          </a:xfrm>
          <a:prstGeom prst="triangle">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等腰三角形 34"/>
          <p:cNvSpPr/>
          <p:nvPr/>
        </p:nvSpPr>
        <p:spPr>
          <a:xfrm rot="16200000">
            <a:off x="7496529" y="4509675"/>
            <a:ext cx="7352525" cy="2243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任意多边形: 形状 35"/>
          <p:cNvSpPr/>
          <p:nvPr/>
        </p:nvSpPr>
        <p:spPr>
          <a:xfrm rot="16200000">
            <a:off x="7484713" y="3783326"/>
            <a:ext cx="7376158" cy="2422076"/>
          </a:xfrm>
          <a:custGeom>
            <a:avLst/>
            <a:gdLst>
              <a:gd name="connsiteX0" fmla="*/ 7352525 w 7376158"/>
              <a:gd name="connsiteY0" fmla="*/ 2243314 h 2422076"/>
              <a:gd name="connsiteX1" fmla="*/ 7083209 w 7376158"/>
              <a:gd name="connsiteY1" fmla="*/ 2243314 h 2422076"/>
              <a:gd name="connsiteX2" fmla="*/ 3699896 w 7376158"/>
              <a:gd name="connsiteY2" fmla="*/ 178761 h 2422076"/>
              <a:gd name="connsiteX3" fmla="*/ 316581 w 7376158"/>
              <a:gd name="connsiteY3" fmla="*/ 2243313 h 2422076"/>
              <a:gd name="connsiteX4" fmla="*/ 0 w 7376158"/>
              <a:gd name="connsiteY4" fmla="*/ 2243313 h 2422076"/>
              <a:gd name="connsiteX5" fmla="*/ 3676263 w 7376158"/>
              <a:gd name="connsiteY5" fmla="*/ 0 h 2422076"/>
              <a:gd name="connsiteX6" fmla="*/ 7376158 w 7376158"/>
              <a:gd name="connsiteY6" fmla="*/ 2422076 h 2422076"/>
              <a:gd name="connsiteX7" fmla="*/ 23633 w 7376158"/>
              <a:gd name="connsiteY7" fmla="*/ 2422075 h 2422076"/>
              <a:gd name="connsiteX8" fmla="*/ 316581 w 7376158"/>
              <a:gd name="connsiteY8" fmla="*/ 2243313 h 2422076"/>
              <a:gd name="connsiteX9" fmla="*/ 7083209 w 7376158"/>
              <a:gd name="connsiteY9" fmla="*/ 2243314 h 24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76158" h="2422076">
                <a:moveTo>
                  <a:pt x="7352525" y="2243314"/>
                </a:moveTo>
                <a:lnTo>
                  <a:pt x="7083209" y="2243314"/>
                </a:lnTo>
                <a:lnTo>
                  <a:pt x="3699896" y="178761"/>
                </a:lnTo>
                <a:lnTo>
                  <a:pt x="316581" y="2243313"/>
                </a:lnTo>
                <a:lnTo>
                  <a:pt x="0" y="2243313"/>
                </a:lnTo>
                <a:lnTo>
                  <a:pt x="3676263" y="0"/>
                </a:lnTo>
                <a:close/>
                <a:moveTo>
                  <a:pt x="7376158" y="2422076"/>
                </a:moveTo>
                <a:lnTo>
                  <a:pt x="23633" y="2422075"/>
                </a:lnTo>
                <a:lnTo>
                  <a:pt x="316581" y="2243313"/>
                </a:lnTo>
                <a:lnTo>
                  <a:pt x="7083209" y="2243314"/>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true"/>
          <p:nvPr/>
        </p:nvSpPr>
        <p:spPr>
          <a:xfrm>
            <a:off x="6654800" y="2183765"/>
            <a:ext cx="4364990" cy="922020"/>
          </a:xfrm>
          <a:prstGeom prst="rect">
            <a:avLst/>
          </a:prstGeom>
          <a:noFill/>
        </p:spPr>
        <p:txBody>
          <a:bodyPr wrap="square" rtlCol="0">
            <a:spAutoFit/>
          </a:bodyPr>
          <a:lstStyle/>
          <a:p>
            <a:pPr indent="457200" fontAlgn="auto">
              <a:lnSpc>
                <a:spcPts val="2160"/>
              </a:lnSpc>
              <a:extLst>
                <a:ext uri="{35155182-B16C-46BC-9424-99874614C6A1}">
                  <wpsdc:indentchars xmlns:wpsdc="http://www.wps.cn/officeDocument/2017/drawingmlCustomData" val="200" checksum="59296752"/>
                </a:ext>
              </a:extLst>
            </a:pPr>
            <a:r>
              <a:rPr lang="zh-CN" altLang="en-US" dirty="0">
                <a:latin typeface="方正楷体_GBK" panose="02000000000000000000" charset="-122"/>
                <a:ea typeface="方正楷体_GBK" panose="02000000000000000000" charset="-122"/>
                <a:cs typeface="方正楷体_GBK" panose="02000000000000000000" charset="-122"/>
              </a:rPr>
              <a:t>提标后</a:t>
            </a:r>
            <a:r>
              <a:rPr dirty="0">
                <a:latin typeface="方正楷体_GBK" panose="02000000000000000000" charset="-122"/>
                <a:ea typeface="方正楷体_GBK" panose="02000000000000000000" charset="-122"/>
                <a:cs typeface="方正楷体_GBK" panose="02000000000000000000" charset="-122"/>
              </a:rPr>
              <a:t>我市城市低保平均标准为7</a:t>
            </a:r>
            <a:r>
              <a:rPr lang="en-US" dirty="0">
                <a:latin typeface="方正楷体_GBK" panose="02000000000000000000" charset="-122"/>
                <a:ea typeface="方正楷体_GBK" panose="02000000000000000000" charset="-122"/>
                <a:cs typeface="方正楷体_GBK" panose="02000000000000000000" charset="-122"/>
              </a:rPr>
              <a:t>47</a:t>
            </a:r>
            <a:r>
              <a:rPr dirty="0">
                <a:latin typeface="方正楷体_GBK" panose="02000000000000000000" charset="-122"/>
                <a:ea typeface="方正楷体_GBK" panose="02000000000000000000" charset="-122"/>
                <a:cs typeface="方正楷体_GBK" panose="02000000000000000000" charset="-122"/>
              </a:rPr>
              <a:t>元/人/月，农村低保平均标准为7</a:t>
            </a:r>
            <a:r>
              <a:rPr lang="en-US" dirty="0">
                <a:latin typeface="方正楷体_GBK" panose="02000000000000000000" charset="-122"/>
                <a:ea typeface="方正楷体_GBK" panose="02000000000000000000" charset="-122"/>
                <a:cs typeface="方正楷体_GBK" panose="02000000000000000000" charset="-122"/>
              </a:rPr>
              <a:t>527</a:t>
            </a:r>
            <a:r>
              <a:rPr dirty="0">
                <a:latin typeface="方正楷体_GBK" panose="02000000000000000000" charset="-122"/>
                <a:ea typeface="方正楷体_GBK" panose="02000000000000000000" charset="-122"/>
                <a:cs typeface="方正楷体_GBK" panose="02000000000000000000" charset="-122"/>
              </a:rPr>
              <a:t>元/人/年</a:t>
            </a:r>
            <a:endParaRPr dirty="0">
              <a:latin typeface="方正楷体_GBK" panose="02000000000000000000" charset="-122"/>
              <a:ea typeface="方正楷体_GBK" panose="02000000000000000000" charset="-122"/>
              <a:cs typeface="方正楷体_GBK" panose="02000000000000000000" charset="-122"/>
            </a:endParaRPr>
          </a:p>
        </p:txBody>
      </p:sp>
      <p:sp>
        <p:nvSpPr>
          <p:cNvPr id="41" name="文本框 40"/>
          <p:cNvSpPr txBox="true"/>
          <p:nvPr/>
        </p:nvSpPr>
        <p:spPr>
          <a:xfrm>
            <a:off x="976630" y="4719955"/>
            <a:ext cx="4534535" cy="1476375"/>
          </a:xfrm>
          <a:prstGeom prst="rect">
            <a:avLst/>
          </a:prstGeom>
          <a:noFill/>
        </p:spPr>
        <p:txBody>
          <a:bodyPr wrap="square" rtlCol="0">
            <a:spAutoFit/>
          </a:bodyPr>
          <a:lstStyle/>
          <a:p>
            <a:pPr indent="457200" algn="l">
              <a:lnSpc>
                <a:spcPts val="2160"/>
              </a:lnSpc>
              <a:buClrTx/>
              <a:buSzTx/>
              <a:buFontTx/>
              <a:extLst>
                <a:ext uri="{35155182-B16C-46BC-9424-99874614C6A1}">
                  <wpsdc:indentchars xmlns:wpsdc="http://www.wps.cn/officeDocument/2017/drawingmlCustomData" val="200" checksum="59296752"/>
                </a:ext>
              </a:extLst>
            </a:pPr>
            <a:r>
              <a:rPr sz="1800" dirty="0">
                <a:latin typeface="方正楷体_GBK" panose="02000000000000000000" charset="-122"/>
                <a:ea typeface="方正楷体_GBK" panose="02000000000000000000" charset="-122"/>
                <a:cs typeface="方正楷体_GBK" panose="02000000000000000000" charset="-122"/>
              </a:rPr>
              <a:t>全市城市分散供养基本生活平均标准为9</a:t>
            </a:r>
            <a:r>
              <a:rPr lang="en-US" sz="1800" dirty="0">
                <a:latin typeface="方正楷体_GBK" panose="02000000000000000000" charset="-122"/>
                <a:ea typeface="方正楷体_GBK" panose="02000000000000000000" charset="-122"/>
                <a:cs typeface="方正楷体_GBK" panose="02000000000000000000" charset="-122"/>
              </a:rPr>
              <a:t>71</a:t>
            </a:r>
            <a:r>
              <a:rPr sz="1800" dirty="0">
                <a:latin typeface="方正楷体_GBK" panose="02000000000000000000" charset="-122"/>
                <a:ea typeface="方正楷体_GBK" panose="02000000000000000000" charset="-122"/>
                <a:cs typeface="方正楷体_GBK" panose="02000000000000000000" charset="-122"/>
              </a:rPr>
              <a:t>元/人/月、城市集中供养基本生活平均标准为10</a:t>
            </a:r>
            <a:r>
              <a:rPr lang="en-US" sz="1800" dirty="0">
                <a:latin typeface="方正楷体_GBK" panose="02000000000000000000" charset="-122"/>
                <a:ea typeface="方正楷体_GBK" panose="02000000000000000000" charset="-122"/>
                <a:cs typeface="方正楷体_GBK" panose="02000000000000000000" charset="-122"/>
              </a:rPr>
              <a:t>68</a:t>
            </a:r>
            <a:r>
              <a:rPr sz="1800" dirty="0">
                <a:latin typeface="方正楷体_GBK" panose="02000000000000000000" charset="-122"/>
                <a:ea typeface="方正楷体_GBK" panose="02000000000000000000" charset="-122"/>
                <a:cs typeface="方正楷体_GBK" panose="02000000000000000000" charset="-122"/>
              </a:rPr>
              <a:t>元/人/月、农村分散供养基本生活平均标准为9</a:t>
            </a:r>
            <a:r>
              <a:rPr lang="en-US" sz="1800" dirty="0">
                <a:latin typeface="方正楷体_GBK" panose="02000000000000000000" charset="-122"/>
                <a:ea typeface="方正楷体_GBK" panose="02000000000000000000" charset="-122"/>
                <a:cs typeface="方正楷体_GBK" panose="02000000000000000000" charset="-122"/>
              </a:rPr>
              <a:t>785</a:t>
            </a:r>
            <a:r>
              <a:rPr sz="1800" dirty="0">
                <a:latin typeface="方正楷体_GBK" panose="02000000000000000000" charset="-122"/>
                <a:ea typeface="方正楷体_GBK" panose="02000000000000000000" charset="-122"/>
                <a:cs typeface="方正楷体_GBK" panose="02000000000000000000" charset="-122"/>
              </a:rPr>
              <a:t>元/人/年、农村集中供养基本生活平均标准为10</a:t>
            </a:r>
            <a:r>
              <a:rPr lang="en-US" sz="1800" dirty="0">
                <a:latin typeface="方正楷体_GBK" panose="02000000000000000000" charset="-122"/>
                <a:ea typeface="方正楷体_GBK" panose="02000000000000000000" charset="-122"/>
                <a:cs typeface="方正楷体_GBK" panose="02000000000000000000" charset="-122"/>
              </a:rPr>
              <a:t>764</a:t>
            </a:r>
            <a:r>
              <a:rPr sz="1800" dirty="0">
                <a:latin typeface="方正楷体_GBK" panose="02000000000000000000" charset="-122"/>
                <a:ea typeface="方正楷体_GBK" panose="02000000000000000000" charset="-122"/>
                <a:cs typeface="方正楷体_GBK" panose="02000000000000000000" charset="-122"/>
              </a:rPr>
              <a:t>元/人/年。</a:t>
            </a:r>
            <a:endParaRPr sz="1800" dirty="0">
              <a:latin typeface="方正楷体_GBK" panose="02000000000000000000" charset="-122"/>
              <a:ea typeface="方正楷体_GBK" panose="02000000000000000000" charset="-122"/>
              <a:cs typeface="方正楷体_GBK" panose="02000000000000000000" charset="-122"/>
            </a:endParaRPr>
          </a:p>
        </p:txBody>
      </p:sp>
      <p:sp>
        <p:nvSpPr>
          <p:cNvPr id="42" name="文本框 41"/>
          <p:cNvSpPr txBox="true"/>
          <p:nvPr/>
        </p:nvSpPr>
        <p:spPr>
          <a:xfrm>
            <a:off x="4208980" y="307083"/>
            <a:ext cx="6244047" cy="922020"/>
          </a:xfrm>
          <a:prstGeom prst="rect">
            <a:avLst/>
          </a:prstGeom>
          <a:noFill/>
        </p:spPr>
        <p:txBody>
          <a:bodyPr wrap="square" rtlCol="0">
            <a:spAutoFit/>
          </a:bodyPr>
          <a:lstStyle/>
          <a:p>
            <a:r>
              <a:rPr lang="zh-CN" altLang="en-US"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平</a:t>
            </a:r>
            <a:r>
              <a:rPr lang="en-US" altLang="zh-CN"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 </a:t>
            </a:r>
            <a:r>
              <a:rPr lang="zh-CN" altLang="en-US"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均</a:t>
            </a:r>
            <a:r>
              <a:rPr lang="en-US" altLang="zh-CN"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 </a:t>
            </a:r>
            <a:r>
              <a:rPr lang="zh-CN" altLang="en-US"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标</a:t>
            </a:r>
            <a:r>
              <a:rPr lang="en-US" altLang="zh-CN"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 </a:t>
            </a:r>
            <a:r>
              <a:rPr lang="zh-CN" altLang="en-US"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rPr>
              <a:t>准</a:t>
            </a:r>
            <a:endParaRPr lang="zh-CN" altLang="en-US" sz="5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阿里巴巴普惠体 M" panose="00020600040101010101" pitchFamily="18" charset="-122"/>
            </a:endParaRPr>
          </a:p>
        </p:txBody>
      </p:sp>
      <p:pic>
        <p:nvPicPr>
          <p:cNvPr id="8" name="图形 7" descr="饼图"/>
          <p:cNvPicPr>
            <a:picLocks noChangeAspect="true"/>
          </p:cNvPicPr>
          <p:nvPr/>
        </p:nvPicPr>
        <p:blipFill>
          <a:blip r:embed="rId1" cstate="email">
            <a:extLst>
              <a:ext uri="{96DAC541-7B7A-43D3-8B79-37D633B846F1}">
                <asvg:svgBlip xmlns:asvg="http://schemas.microsoft.com/office/drawing/2016/SVG/main" r:embed="rId2"/>
              </a:ext>
            </a:extLst>
          </a:blip>
          <a:stretch>
            <a:fillRect/>
          </a:stretch>
        </p:blipFill>
        <p:spPr>
          <a:xfrm>
            <a:off x="5752497" y="4432240"/>
            <a:ext cx="688338" cy="688338"/>
          </a:xfrm>
          <a:prstGeom prst="rect">
            <a:avLst/>
          </a:prstGeom>
        </p:spPr>
      </p:pic>
      <p:pic>
        <p:nvPicPr>
          <p:cNvPr id="10" name="图形 9" descr="靶心"/>
          <p:cNvPicPr>
            <a:picLocks noChangeAspect="true"/>
          </p:cNvPicPr>
          <p:nvPr/>
        </p:nvPicPr>
        <p:blipFill>
          <a:blip r:embed="rId3" cstate="email">
            <a:extLst>
              <a:ext uri="{96DAC541-7B7A-43D3-8B79-37D633B846F1}">
                <asvg:svgBlip xmlns:asvg="http://schemas.microsoft.com/office/drawing/2016/SVG/main" r:embed="rId4"/>
              </a:ext>
            </a:extLst>
          </a:blip>
          <a:stretch>
            <a:fillRect/>
          </a:stretch>
        </p:blipFill>
        <p:spPr>
          <a:xfrm>
            <a:off x="5759868" y="2043762"/>
            <a:ext cx="672257" cy="67225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直接连接符 4"/>
          <p:cNvCxnSpPr/>
          <p:nvPr/>
        </p:nvCxnSpPr>
        <p:spPr>
          <a:xfrm>
            <a:off x="6095997" y="0"/>
            <a:ext cx="0" cy="6858000"/>
          </a:xfrm>
          <a:prstGeom prst="line">
            <a:avLst/>
          </a:prstGeom>
          <a:ln>
            <a:solidFill>
              <a:srgbClr val="3494BA"/>
            </a:solidFill>
          </a:ln>
        </p:spPr>
        <p:style>
          <a:lnRef idx="1">
            <a:schemeClr val="accent1"/>
          </a:lnRef>
          <a:fillRef idx="0">
            <a:schemeClr val="accent1"/>
          </a:fillRef>
          <a:effectRef idx="0">
            <a:schemeClr val="accent1"/>
          </a:effectRef>
          <a:fontRef idx="minor">
            <a:schemeClr val="tx1"/>
          </a:fontRef>
        </p:style>
      </p:cxnSp>
      <p:sp>
        <p:nvSpPr>
          <p:cNvPr id="17" name="等腰三角形 16"/>
          <p:cNvSpPr/>
          <p:nvPr/>
        </p:nvSpPr>
        <p:spPr>
          <a:xfrm flipV="true">
            <a:off x="5415072" y="3743292"/>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flipV="true">
            <a:off x="5196282" y="3657243"/>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flipV="true">
            <a:off x="5415072" y="1406326"/>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flipV="true">
            <a:off x="5196282" y="1320277"/>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a:off x="-2709154" y="0"/>
            <a:ext cx="5418307" cy="471981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a:off x="765110" y="956671"/>
            <a:ext cx="979714" cy="1515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240282" y="1884046"/>
            <a:ext cx="615820" cy="951723"/>
          </a:xfrm>
          <a:prstGeom prst="line">
            <a:avLst/>
          </a:prstGeom>
        </p:spPr>
        <p:style>
          <a:lnRef idx="1">
            <a:schemeClr val="accent1"/>
          </a:lnRef>
          <a:fillRef idx="0">
            <a:schemeClr val="accent1"/>
          </a:fillRef>
          <a:effectRef idx="0">
            <a:schemeClr val="accent1"/>
          </a:effectRef>
          <a:fontRef idx="minor">
            <a:schemeClr val="tx1"/>
          </a:fontRef>
        </p:style>
      </p:cxnSp>
      <p:sp>
        <p:nvSpPr>
          <p:cNvPr id="24" name="等腰三角形 23"/>
          <p:cNvSpPr/>
          <p:nvPr/>
        </p:nvSpPr>
        <p:spPr>
          <a:xfrm flipV="true">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4"/>
          <p:cNvSpPr/>
          <p:nvPr/>
        </p:nvSpPr>
        <p:spPr>
          <a:xfrm>
            <a:off x="-1007822" y="3135088"/>
            <a:ext cx="1853606" cy="1584729"/>
          </a:xfrm>
          <a:prstGeom prst="triangle">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等腰三角形 25"/>
          <p:cNvSpPr/>
          <p:nvPr/>
        </p:nvSpPr>
        <p:spPr>
          <a:xfrm rot="16200000">
            <a:off x="7496529" y="4509675"/>
            <a:ext cx="7352525" cy="2243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p:cNvSpPr/>
          <p:nvPr/>
        </p:nvSpPr>
        <p:spPr>
          <a:xfrm rot="16200000">
            <a:off x="7484713" y="3783326"/>
            <a:ext cx="7376158" cy="2422076"/>
          </a:xfrm>
          <a:custGeom>
            <a:avLst/>
            <a:gdLst>
              <a:gd name="connsiteX0" fmla="*/ 7352525 w 7376158"/>
              <a:gd name="connsiteY0" fmla="*/ 2243314 h 2422076"/>
              <a:gd name="connsiteX1" fmla="*/ 7083209 w 7376158"/>
              <a:gd name="connsiteY1" fmla="*/ 2243314 h 2422076"/>
              <a:gd name="connsiteX2" fmla="*/ 3699896 w 7376158"/>
              <a:gd name="connsiteY2" fmla="*/ 178761 h 2422076"/>
              <a:gd name="connsiteX3" fmla="*/ 316581 w 7376158"/>
              <a:gd name="connsiteY3" fmla="*/ 2243313 h 2422076"/>
              <a:gd name="connsiteX4" fmla="*/ 0 w 7376158"/>
              <a:gd name="connsiteY4" fmla="*/ 2243313 h 2422076"/>
              <a:gd name="connsiteX5" fmla="*/ 3676263 w 7376158"/>
              <a:gd name="connsiteY5" fmla="*/ 0 h 2422076"/>
              <a:gd name="connsiteX6" fmla="*/ 7376158 w 7376158"/>
              <a:gd name="connsiteY6" fmla="*/ 2422076 h 2422076"/>
              <a:gd name="connsiteX7" fmla="*/ 23633 w 7376158"/>
              <a:gd name="connsiteY7" fmla="*/ 2422075 h 2422076"/>
              <a:gd name="connsiteX8" fmla="*/ 316581 w 7376158"/>
              <a:gd name="connsiteY8" fmla="*/ 2243313 h 2422076"/>
              <a:gd name="connsiteX9" fmla="*/ 7083209 w 7376158"/>
              <a:gd name="connsiteY9" fmla="*/ 2243314 h 24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76158" h="2422076">
                <a:moveTo>
                  <a:pt x="7352525" y="2243314"/>
                </a:moveTo>
                <a:lnTo>
                  <a:pt x="7083209" y="2243314"/>
                </a:lnTo>
                <a:lnTo>
                  <a:pt x="3699896" y="178761"/>
                </a:lnTo>
                <a:lnTo>
                  <a:pt x="316581" y="2243313"/>
                </a:lnTo>
                <a:lnTo>
                  <a:pt x="0" y="2243313"/>
                </a:lnTo>
                <a:lnTo>
                  <a:pt x="3676263" y="0"/>
                </a:lnTo>
                <a:close/>
                <a:moveTo>
                  <a:pt x="7376158" y="2422076"/>
                </a:moveTo>
                <a:lnTo>
                  <a:pt x="23633" y="2422075"/>
                </a:lnTo>
                <a:lnTo>
                  <a:pt x="316581" y="2243313"/>
                </a:lnTo>
                <a:lnTo>
                  <a:pt x="7083209" y="2243314"/>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等腰三角形 27"/>
          <p:cNvSpPr/>
          <p:nvPr/>
        </p:nvSpPr>
        <p:spPr>
          <a:xfrm rot="10800000" flipV="true">
            <a:off x="-66317" y="4719815"/>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true"/>
          <p:nvPr/>
        </p:nvSpPr>
        <p:spPr>
          <a:xfrm>
            <a:off x="1384300" y="4256405"/>
            <a:ext cx="4394200" cy="1753235"/>
          </a:xfrm>
          <a:prstGeom prst="rect">
            <a:avLst/>
          </a:prstGeom>
          <a:noFill/>
        </p:spPr>
        <p:txBody>
          <a:bodyPr wrap="square" rtlCol="0">
            <a:spAutoFit/>
          </a:bodyPr>
          <a:lstStyle/>
          <a:p>
            <a:pPr indent="457200" fontAlgn="auto">
              <a:extLst>
                <a:ext uri="{35155182-B16C-46BC-9424-99874614C6A1}">
                  <wpsdc:indentchars xmlns:wpsdc="http://www.wps.cn/officeDocument/2017/drawingmlCustomData" val="200" checksum="59296752"/>
                </a:ext>
              </a:extLst>
            </a:pPr>
            <a:r>
              <a:rPr dirty="0">
                <a:latin typeface="方正楷体_GBK" panose="02000000000000000000" charset="-122"/>
                <a:ea typeface="方正楷体_GBK" panose="02000000000000000000" charset="-122"/>
                <a:cs typeface="方正楷体_GBK" panose="02000000000000000000" charset="-122"/>
              </a:rPr>
              <a:t>202</a:t>
            </a:r>
            <a:r>
              <a:rPr lang="en-US" dirty="0">
                <a:latin typeface="方正楷体_GBK" panose="02000000000000000000" charset="-122"/>
                <a:ea typeface="方正楷体_GBK" panose="02000000000000000000" charset="-122"/>
                <a:cs typeface="方正楷体_GBK" panose="02000000000000000000" charset="-122"/>
              </a:rPr>
              <a:t>5</a:t>
            </a:r>
            <a:r>
              <a:rPr dirty="0">
                <a:latin typeface="方正楷体_GBK" panose="02000000000000000000" charset="-122"/>
                <a:ea typeface="方正楷体_GBK" panose="02000000000000000000" charset="-122"/>
                <a:cs typeface="方正楷体_GBK" panose="02000000000000000000" charset="-122"/>
              </a:rPr>
              <a:t>年，我市对市福利院集中供养的年满18周岁，不符合特困条件的成年“三无”人员（成年院民）供养标准调整为每人每月11</a:t>
            </a:r>
            <a:r>
              <a:rPr lang="en-US" dirty="0">
                <a:latin typeface="方正楷体_GBK" panose="02000000000000000000" charset="-122"/>
                <a:ea typeface="方正楷体_GBK" panose="02000000000000000000" charset="-122"/>
                <a:cs typeface="方正楷体_GBK" panose="02000000000000000000" charset="-122"/>
              </a:rPr>
              <a:t>36</a:t>
            </a:r>
            <a:r>
              <a:rPr dirty="0">
                <a:latin typeface="方正楷体_GBK" panose="02000000000000000000" charset="-122"/>
                <a:ea typeface="方正楷体_GBK" panose="02000000000000000000" charset="-122"/>
                <a:cs typeface="方正楷体_GBK" panose="02000000000000000000" charset="-122"/>
              </a:rPr>
              <a:t>元。今年继续按全市城市特困集中供养对象生活标准平均增加额（29元），对应调整为每人每月11</a:t>
            </a:r>
            <a:r>
              <a:rPr lang="en-US" dirty="0">
                <a:latin typeface="方正楷体_GBK" panose="02000000000000000000" charset="-122"/>
                <a:ea typeface="方正楷体_GBK" panose="02000000000000000000" charset="-122"/>
                <a:cs typeface="方正楷体_GBK" panose="02000000000000000000" charset="-122"/>
              </a:rPr>
              <a:t>72</a:t>
            </a:r>
            <a:r>
              <a:rPr dirty="0">
                <a:latin typeface="方正楷体_GBK" panose="02000000000000000000" charset="-122"/>
                <a:ea typeface="方正楷体_GBK" panose="02000000000000000000" charset="-122"/>
                <a:cs typeface="方正楷体_GBK" panose="02000000000000000000" charset="-122"/>
              </a:rPr>
              <a:t>元。</a:t>
            </a:r>
            <a:endParaRPr dirty="0">
              <a:latin typeface="方正楷体_GBK" panose="02000000000000000000" charset="-122"/>
              <a:ea typeface="方正楷体_GBK" panose="02000000000000000000" charset="-122"/>
              <a:cs typeface="方正楷体_GBK" panose="02000000000000000000" charset="-122"/>
            </a:endParaRPr>
          </a:p>
        </p:txBody>
      </p:sp>
      <p:sp>
        <p:nvSpPr>
          <p:cNvPr id="32" name="文本框 31"/>
          <p:cNvSpPr txBox="true"/>
          <p:nvPr/>
        </p:nvSpPr>
        <p:spPr>
          <a:xfrm>
            <a:off x="6766128" y="1883939"/>
            <a:ext cx="6244047" cy="460375"/>
          </a:xfrm>
          <a:prstGeom prst="rect">
            <a:avLst/>
          </a:prstGeom>
          <a:noFill/>
        </p:spPr>
        <p:txBody>
          <a:bodyPr wrap="square" rtlCol="0">
            <a:spAutoFit/>
          </a:bodyPr>
          <a:lstStyle/>
          <a:p>
            <a:r>
              <a:rPr lang="zh-CN" altLang="en-US" sz="2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方正小标宋简体" panose="02000000000000000000" charset="-122"/>
              </a:rPr>
              <a:t>成年院民供养标准</a:t>
            </a:r>
            <a:endParaRPr lang="zh-CN" altLang="en-US" sz="2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方正小标宋简体" panose="02000000000000000000" charset="-122"/>
            </a:endParaRPr>
          </a:p>
        </p:txBody>
      </p:sp>
      <p:pic>
        <p:nvPicPr>
          <p:cNvPr id="33" name="图形 32" descr="赞"/>
          <p:cNvPicPr>
            <a:picLocks noChangeAspect="true"/>
          </p:cNvPicPr>
          <p:nvPr/>
        </p:nvPicPr>
        <p:blipFill>
          <a:blip r:embed="rId1" cstate="email">
            <a:extLst>
              <a:ext uri="{96DAC541-7B7A-43D3-8B79-37D633B846F1}">
                <asvg:svgBlip xmlns:asvg="http://schemas.microsoft.com/office/drawing/2016/SVG/main" r:embed="rId2"/>
              </a:ext>
            </a:extLst>
          </a:blip>
          <a:stretch>
            <a:fillRect/>
          </a:stretch>
        </p:blipFill>
        <p:spPr>
          <a:xfrm>
            <a:off x="5778224" y="1490165"/>
            <a:ext cx="624110" cy="624110"/>
          </a:xfrm>
          <a:prstGeom prst="rect">
            <a:avLst/>
          </a:prstGeom>
        </p:spPr>
      </p:pic>
      <p:pic>
        <p:nvPicPr>
          <p:cNvPr id="34" name="图形 33" descr="业务增长"/>
          <p:cNvPicPr>
            <a:picLocks noChangeAspect="true"/>
          </p:cNvPicPr>
          <p:nvPr/>
        </p:nvPicPr>
        <p:blipFill>
          <a:blip r:embed="rId3" cstate="email">
            <a:extLst>
              <a:ext uri="{96DAC541-7B7A-43D3-8B79-37D633B846F1}">
                <asvg:svgBlip xmlns:asvg="http://schemas.microsoft.com/office/drawing/2016/SVG/main" r:embed="rId4"/>
              </a:ext>
            </a:extLst>
          </a:blip>
          <a:stretch>
            <a:fillRect/>
          </a:stretch>
        </p:blipFill>
        <p:spPr>
          <a:xfrm>
            <a:off x="5823756" y="3849395"/>
            <a:ext cx="657614" cy="6576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5" name="直接连接符 4"/>
          <p:cNvCxnSpPr/>
          <p:nvPr/>
        </p:nvCxnSpPr>
        <p:spPr>
          <a:xfrm>
            <a:off x="6095997" y="0"/>
            <a:ext cx="0" cy="6858000"/>
          </a:xfrm>
          <a:prstGeom prst="line">
            <a:avLst/>
          </a:prstGeom>
          <a:ln>
            <a:solidFill>
              <a:srgbClr val="3494BA"/>
            </a:solidFill>
          </a:ln>
        </p:spPr>
        <p:style>
          <a:lnRef idx="1">
            <a:schemeClr val="accent1"/>
          </a:lnRef>
          <a:fillRef idx="0">
            <a:schemeClr val="accent1"/>
          </a:fillRef>
          <a:effectRef idx="0">
            <a:schemeClr val="accent1"/>
          </a:effectRef>
          <a:fontRef idx="minor">
            <a:schemeClr val="tx1"/>
          </a:fontRef>
        </p:style>
      </p:cxnSp>
      <p:sp>
        <p:nvSpPr>
          <p:cNvPr id="17" name="等腰三角形 16"/>
          <p:cNvSpPr/>
          <p:nvPr/>
        </p:nvSpPr>
        <p:spPr>
          <a:xfrm flipV="true">
            <a:off x="5415072" y="3743292"/>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flipV="true">
            <a:off x="5196282" y="3657243"/>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等腰三角形 18"/>
          <p:cNvSpPr/>
          <p:nvPr/>
        </p:nvSpPr>
        <p:spPr>
          <a:xfrm flipV="true">
            <a:off x="5415072" y="1406326"/>
            <a:ext cx="1350414" cy="1125157"/>
          </a:xfrm>
          <a:prstGeom prst="triangle">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等腰三角形 19"/>
          <p:cNvSpPr/>
          <p:nvPr/>
        </p:nvSpPr>
        <p:spPr>
          <a:xfrm flipV="true">
            <a:off x="5196282" y="1320277"/>
            <a:ext cx="1771531" cy="1368000"/>
          </a:xfrm>
          <a:prstGeom prst="triangle">
            <a:avLst>
              <a:gd name="adj" fmla="val 50384"/>
            </a:avLst>
          </a:prstGeom>
          <a:solidFill>
            <a:srgbClr val="3494BA">
              <a:alpha val="0"/>
            </a:srgbClr>
          </a:solidFill>
          <a:ln>
            <a:solidFill>
              <a:srgbClr val="3494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等腰三角形 20"/>
          <p:cNvSpPr/>
          <p:nvPr/>
        </p:nvSpPr>
        <p:spPr>
          <a:xfrm>
            <a:off x="-2689469" y="-107950"/>
            <a:ext cx="5418307" cy="4719817"/>
          </a:xfrm>
          <a:prstGeom prst="triangl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a:off x="765110" y="956671"/>
            <a:ext cx="979714" cy="151594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接连接符 22"/>
          <p:cNvCxnSpPr/>
          <p:nvPr/>
        </p:nvCxnSpPr>
        <p:spPr>
          <a:xfrm>
            <a:off x="1240282" y="1884046"/>
            <a:ext cx="615820" cy="951723"/>
          </a:xfrm>
          <a:prstGeom prst="line">
            <a:avLst/>
          </a:prstGeom>
        </p:spPr>
        <p:style>
          <a:lnRef idx="1">
            <a:schemeClr val="accent1"/>
          </a:lnRef>
          <a:fillRef idx="0">
            <a:schemeClr val="accent1"/>
          </a:fillRef>
          <a:effectRef idx="0">
            <a:schemeClr val="accent1"/>
          </a:effectRef>
          <a:fontRef idx="minor">
            <a:schemeClr val="tx1"/>
          </a:fontRef>
        </p:style>
      </p:cxnSp>
      <p:sp>
        <p:nvSpPr>
          <p:cNvPr id="24" name="等腰三角形 23"/>
          <p:cNvSpPr/>
          <p:nvPr/>
        </p:nvSpPr>
        <p:spPr>
          <a:xfrm flipV="true">
            <a:off x="-79745" y="3135086"/>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等腰三角形 24"/>
          <p:cNvSpPr/>
          <p:nvPr/>
        </p:nvSpPr>
        <p:spPr>
          <a:xfrm>
            <a:off x="-1007822" y="3135088"/>
            <a:ext cx="1853606" cy="1584729"/>
          </a:xfrm>
          <a:prstGeom prst="triangle">
            <a:avLst>
              <a:gd name="adj" fmla="val 50000"/>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等腰三角形 25"/>
          <p:cNvSpPr/>
          <p:nvPr/>
        </p:nvSpPr>
        <p:spPr>
          <a:xfrm rot="16200000">
            <a:off x="7496529" y="4509675"/>
            <a:ext cx="7352525" cy="2243314"/>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任意多边形: 形状 26"/>
          <p:cNvSpPr/>
          <p:nvPr/>
        </p:nvSpPr>
        <p:spPr>
          <a:xfrm rot="16200000">
            <a:off x="7484713" y="3783326"/>
            <a:ext cx="7376158" cy="2422076"/>
          </a:xfrm>
          <a:custGeom>
            <a:avLst/>
            <a:gdLst>
              <a:gd name="connsiteX0" fmla="*/ 7352525 w 7376158"/>
              <a:gd name="connsiteY0" fmla="*/ 2243314 h 2422076"/>
              <a:gd name="connsiteX1" fmla="*/ 7083209 w 7376158"/>
              <a:gd name="connsiteY1" fmla="*/ 2243314 h 2422076"/>
              <a:gd name="connsiteX2" fmla="*/ 3699896 w 7376158"/>
              <a:gd name="connsiteY2" fmla="*/ 178761 h 2422076"/>
              <a:gd name="connsiteX3" fmla="*/ 316581 w 7376158"/>
              <a:gd name="connsiteY3" fmla="*/ 2243313 h 2422076"/>
              <a:gd name="connsiteX4" fmla="*/ 0 w 7376158"/>
              <a:gd name="connsiteY4" fmla="*/ 2243313 h 2422076"/>
              <a:gd name="connsiteX5" fmla="*/ 3676263 w 7376158"/>
              <a:gd name="connsiteY5" fmla="*/ 0 h 2422076"/>
              <a:gd name="connsiteX6" fmla="*/ 7376158 w 7376158"/>
              <a:gd name="connsiteY6" fmla="*/ 2422076 h 2422076"/>
              <a:gd name="connsiteX7" fmla="*/ 23633 w 7376158"/>
              <a:gd name="connsiteY7" fmla="*/ 2422075 h 2422076"/>
              <a:gd name="connsiteX8" fmla="*/ 316581 w 7376158"/>
              <a:gd name="connsiteY8" fmla="*/ 2243313 h 2422076"/>
              <a:gd name="connsiteX9" fmla="*/ 7083209 w 7376158"/>
              <a:gd name="connsiteY9" fmla="*/ 2243314 h 24220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376158" h="2422076">
                <a:moveTo>
                  <a:pt x="7352525" y="2243314"/>
                </a:moveTo>
                <a:lnTo>
                  <a:pt x="7083209" y="2243314"/>
                </a:lnTo>
                <a:lnTo>
                  <a:pt x="3699896" y="178761"/>
                </a:lnTo>
                <a:lnTo>
                  <a:pt x="316581" y="2243313"/>
                </a:lnTo>
                <a:lnTo>
                  <a:pt x="0" y="2243313"/>
                </a:lnTo>
                <a:lnTo>
                  <a:pt x="3676263" y="0"/>
                </a:lnTo>
                <a:close/>
                <a:moveTo>
                  <a:pt x="7376158" y="2422076"/>
                </a:moveTo>
                <a:lnTo>
                  <a:pt x="23633" y="2422075"/>
                </a:lnTo>
                <a:lnTo>
                  <a:pt x="316581" y="2243313"/>
                </a:lnTo>
                <a:lnTo>
                  <a:pt x="7083209" y="2243314"/>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等腰三角形 27"/>
          <p:cNvSpPr/>
          <p:nvPr/>
        </p:nvSpPr>
        <p:spPr>
          <a:xfrm rot="10800000" flipV="true">
            <a:off x="-173632" y="4838560"/>
            <a:ext cx="1853606" cy="1584729"/>
          </a:xfrm>
          <a:prstGeom prst="triangle">
            <a:avLst>
              <a:gd name="adj" fmla="val 50000"/>
            </a:avLst>
          </a:prstGeom>
          <a:solidFill>
            <a:schemeClr val="bg2">
              <a:lumMod val="2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p:cNvSpPr txBox="true"/>
          <p:nvPr/>
        </p:nvSpPr>
        <p:spPr>
          <a:xfrm>
            <a:off x="1429385" y="3997960"/>
            <a:ext cx="4394200" cy="1476375"/>
          </a:xfrm>
          <a:prstGeom prst="rect">
            <a:avLst/>
          </a:prstGeom>
          <a:noFill/>
        </p:spPr>
        <p:txBody>
          <a:bodyPr wrap="square" rtlCol="0">
            <a:spAutoFit/>
          </a:bodyPr>
          <a:lstStyle/>
          <a:p>
            <a:pPr indent="457200" fontAlgn="auto">
              <a:extLst>
                <a:ext uri="{35155182-B16C-46BC-9424-99874614C6A1}">
                  <wpsdc:indentchars xmlns:wpsdc="http://www.wps.cn/officeDocument/2017/drawingmlCustomData" val="200" checksum="59296752"/>
                </a:ext>
              </a:extLst>
            </a:pPr>
            <a:r>
              <a:rPr dirty="0">
                <a:latin typeface="方正楷体_GBK" panose="02000000000000000000" charset="-122"/>
                <a:ea typeface="方正楷体_GBK" panose="02000000000000000000" charset="-122"/>
                <a:cs typeface="方正楷体_GBK" panose="02000000000000000000" charset="-122"/>
              </a:rPr>
              <a:t>城乡特困集中供养人员照料护理标准随最低工资标准调整做相应提标。由于今年我省最低工资标准未做调整，城乡特困集中供养人员照料护理标准仍按2025年标准执行。</a:t>
            </a:r>
            <a:endParaRPr dirty="0">
              <a:latin typeface="方正楷体_GBK" panose="02000000000000000000" charset="-122"/>
              <a:ea typeface="方正楷体_GBK" panose="02000000000000000000" charset="-122"/>
              <a:cs typeface="方正楷体_GBK" panose="02000000000000000000" charset="-122"/>
            </a:endParaRPr>
          </a:p>
        </p:txBody>
      </p:sp>
      <p:sp>
        <p:nvSpPr>
          <p:cNvPr id="32" name="文本框 31"/>
          <p:cNvSpPr txBox="true"/>
          <p:nvPr/>
        </p:nvSpPr>
        <p:spPr>
          <a:xfrm>
            <a:off x="6766128" y="1883939"/>
            <a:ext cx="6244047" cy="460375"/>
          </a:xfrm>
          <a:prstGeom prst="rect">
            <a:avLst/>
          </a:prstGeom>
          <a:noFill/>
        </p:spPr>
        <p:txBody>
          <a:bodyPr wrap="square" rtlCol="0">
            <a:spAutoFit/>
          </a:bodyPr>
          <a:lstStyle/>
          <a:p>
            <a:r>
              <a:rPr lang="zh-CN" altLang="en-US" sz="2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方正楷体_GBK" panose="02000000000000000000" charset="-122"/>
              </a:rPr>
              <a:t>城乡特困人员照料护理标准</a:t>
            </a:r>
            <a:endParaRPr lang="zh-CN" altLang="en-US" sz="2400" dirty="0">
              <a:effectLst>
                <a:outerShdw blurRad="60007" dist="310007" dir="7680000" sy="30000" kx="1300200" algn="ctr" rotWithShape="0">
                  <a:prstClr val="black">
                    <a:alpha val="32000"/>
                  </a:prstClr>
                </a:outerShdw>
              </a:effectLst>
              <a:latin typeface="方正小标宋简体" panose="02000000000000000000" charset="-122"/>
              <a:ea typeface="方正小标宋简体" panose="02000000000000000000" charset="-122"/>
              <a:cs typeface="方正楷体_GBK" panose="02000000000000000000" charset="-122"/>
            </a:endParaRPr>
          </a:p>
        </p:txBody>
      </p:sp>
      <p:pic>
        <p:nvPicPr>
          <p:cNvPr id="33" name="图形 32" descr="赞"/>
          <p:cNvPicPr>
            <a:picLocks noChangeAspect="true"/>
          </p:cNvPicPr>
          <p:nvPr/>
        </p:nvPicPr>
        <p:blipFill>
          <a:blip r:embed="rId1" cstate="email">
            <a:extLst>
              <a:ext uri="{96DAC541-7B7A-43D3-8B79-37D633B846F1}">
                <asvg:svgBlip xmlns:asvg="http://schemas.microsoft.com/office/drawing/2016/SVG/main" r:embed="rId2"/>
              </a:ext>
            </a:extLst>
          </a:blip>
          <a:stretch>
            <a:fillRect/>
          </a:stretch>
        </p:blipFill>
        <p:spPr>
          <a:xfrm>
            <a:off x="5778224" y="1490165"/>
            <a:ext cx="624110" cy="624110"/>
          </a:xfrm>
          <a:prstGeom prst="rect">
            <a:avLst/>
          </a:prstGeom>
        </p:spPr>
      </p:pic>
      <p:pic>
        <p:nvPicPr>
          <p:cNvPr id="34" name="图形 33" descr="业务增长"/>
          <p:cNvPicPr>
            <a:picLocks noChangeAspect="true"/>
          </p:cNvPicPr>
          <p:nvPr/>
        </p:nvPicPr>
        <p:blipFill>
          <a:blip r:embed="rId3" cstate="email">
            <a:extLst>
              <a:ext uri="{96DAC541-7B7A-43D3-8B79-37D633B846F1}">
                <asvg:svgBlip xmlns:asvg="http://schemas.microsoft.com/office/drawing/2016/SVG/main" r:embed="rId4"/>
              </a:ext>
            </a:extLst>
          </a:blip>
          <a:stretch>
            <a:fillRect/>
          </a:stretch>
        </p:blipFill>
        <p:spPr>
          <a:xfrm>
            <a:off x="5823756" y="3849395"/>
            <a:ext cx="657614" cy="65761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椭圆 9"/>
          <p:cNvSpPr/>
          <p:nvPr/>
        </p:nvSpPr>
        <p:spPr>
          <a:xfrm>
            <a:off x="5252048" y="2198862"/>
            <a:ext cx="3388092" cy="3254929"/>
          </a:xfrm>
          <a:prstGeom prst="ellipse">
            <a:avLst/>
          </a:prstGeom>
          <a:solidFill>
            <a:srgbClr val="3494BA"/>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7" name="矩形 6"/>
          <p:cNvSpPr/>
          <p:nvPr/>
        </p:nvSpPr>
        <p:spPr>
          <a:xfrm>
            <a:off x="5388275" y="1647383"/>
            <a:ext cx="914400" cy="79832"/>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8" name="椭圆 7"/>
          <p:cNvSpPr/>
          <p:nvPr/>
        </p:nvSpPr>
        <p:spPr>
          <a:xfrm>
            <a:off x="3104412" y="2230568"/>
            <a:ext cx="3388092" cy="3254929"/>
          </a:xfrm>
          <a:prstGeom prst="ellipse">
            <a:avLst/>
          </a:prstGeom>
          <a:solidFill>
            <a:srgbClr val="4A7090">
              <a:alpha val="6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4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5" name="弧形 14"/>
          <p:cNvSpPr/>
          <p:nvPr/>
        </p:nvSpPr>
        <p:spPr>
          <a:xfrm flipH="true">
            <a:off x="2982090" y="2500870"/>
            <a:ext cx="2098309" cy="2714324"/>
          </a:xfrm>
          <a:prstGeom prst="arc">
            <a:avLst>
              <a:gd name="adj1" fmla="val 17679641"/>
              <a:gd name="adj2" fmla="val 3230874"/>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16" name="弧形 15"/>
          <p:cNvSpPr/>
          <p:nvPr/>
        </p:nvSpPr>
        <p:spPr>
          <a:xfrm>
            <a:off x="6664153" y="2462763"/>
            <a:ext cx="2098309" cy="2714324"/>
          </a:xfrm>
          <a:prstGeom prst="arc">
            <a:avLst>
              <a:gd name="adj1" fmla="val 17679641"/>
              <a:gd name="adj2" fmla="val 3230874"/>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等线" panose="02010600030101010101" charset="-122"/>
              <a:ea typeface="等线" panose="02010600030101010101" charset="-122"/>
              <a:cs typeface="+mn-cs"/>
            </a:endParaRPr>
          </a:p>
        </p:txBody>
      </p:sp>
      <p:sp>
        <p:nvSpPr>
          <p:cNvPr id="18" name="流程图: 接点 17"/>
          <p:cNvSpPr/>
          <p:nvPr/>
        </p:nvSpPr>
        <p:spPr>
          <a:xfrm>
            <a:off x="3226730" y="2833737"/>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19" name="流程图: 接点 18"/>
          <p:cNvSpPr/>
          <p:nvPr/>
        </p:nvSpPr>
        <p:spPr>
          <a:xfrm>
            <a:off x="2922332" y="3764159"/>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0" name="流程图: 接点 19"/>
          <p:cNvSpPr/>
          <p:nvPr/>
        </p:nvSpPr>
        <p:spPr>
          <a:xfrm>
            <a:off x="3226729" y="4694225"/>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1" name="流程图: 接点 20"/>
          <p:cNvSpPr/>
          <p:nvPr/>
        </p:nvSpPr>
        <p:spPr>
          <a:xfrm>
            <a:off x="8426579" y="4694225"/>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2" name="流程图: 接点 21"/>
          <p:cNvSpPr/>
          <p:nvPr/>
        </p:nvSpPr>
        <p:spPr>
          <a:xfrm>
            <a:off x="8699897" y="3757758"/>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3" name="流程图: 接点 22"/>
          <p:cNvSpPr/>
          <p:nvPr/>
        </p:nvSpPr>
        <p:spPr>
          <a:xfrm>
            <a:off x="8427185" y="2830927"/>
            <a:ext cx="125129" cy="124334"/>
          </a:xfrm>
          <a:prstGeom prst="flowChartConnector">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等线" panose="02010600030101010101" charset="-122"/>
              <a:ea typeface="等线" panose="02010600030101010101" charset="-122"/>
              <a:cs typeface="+mn-cs"/>
            </a:endParaRPr>
          </a:p>
        </p:txBody>
      </p:sp>
      <p:sp>
        <p:nvSpPr>
          <p:cNvPr id="2" name="文本框 1"/>
          <p:cNvSpPr txBox="true"/>
          <p:nvPr/>
        </p:nvSpPr>
        <p:spPr>
          <a:xfrm>
            <a:off x="5608394" y="3103663"/>
            <a:ext cx="490469" cy="156845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outerShdw blurRad="60007" dist="310007" dir="7680000" sy="30000" kx="1300200" algn="ctr" rotWithShape="0">
                    <a:prstClr val="black">
                      <a:alpha val="32000"/>
                    </a:prstClr>
                  </a:outerShdw>
                </a:effectLst>
                <a:uLnTx/>
                <a:uFillTx/>
                <a:latin typeface="造字工房悦黑体验版细体" pitchFamily="50" charset="-122"/>
                <a:ea typeface="造字工房悦黑体验版细体" pitchFamily="50" charset="-122"/>
                <a:cs typeface="+mn-cs"/>
              </a:rPr>
              <a:t>政策</a:t>
            </a:r>
            <a:r>
              <a:rPr kumimoji="0" lang="zh-CN" altLang="en-US" sz="2400" b="1" i="0" u="none" strike="noStrike" kern="1200" cap="none" spc="0" normalizeH="0" baseline="0" noProof="0" dirty="0">
                <a:ln>
                  <a:noFill/>
                </a:ln>
                <a:solidFill>
                  <a:prstClr val="white"/>
                </a:solidFill>
                <a:effectLst>
                  <a:outerShdw blurRad="60007" dist="310007" dir="7680000" sy="30000" kx="1300200" algn="ctr" rotWithShape="0">
                    <a:prstClr val="black">
                      <a:alpha val="32000"/>
                    </a:prstClr>
                  </a:outerShdw>
                </a:effectLst>
                <a:uLnTx/>
                <a:uFillTx/>
                <a:latin typeface="方正小标宋简体" panose="02000000000000000000" charset="-122"/>
                <a:ea typeface="方正小标宋简体" panose="02000000000000000000" charset="-122"/>
                <a:cs typeface="+mn-cs"/>
              </a:rPr>
              <a:t>依据</a:t>
            </a:r>
            <a:endParaRPr kumimoji="0" lang="zh-CN" altLang="en-US" sz="2400" b="1" i="0" u="none" strike="noStrike" kern="1200" cap="none" spc="0" normalizeH="0" baseline="0" noProof="0" dirty="0">
              <a:ln>
                <a:noFill/>
              </a:ln>
              <a:solidFill>
                <a:prstClr val="white"/>
              </a:solidFill>
              <a:effectLst>
                <a:outerShdw blurRad="60007" dist="310007" dir="7680000" sy="30000" kx="1300200" algn="ctr" rotWithShape="0">
                  <a:prstClr val="black">
                    <a:alpha val="32000"/>
                  </a:prstClr>
                </a:outerShdw>
              </a:effectLst>
              <a:uLnTx/>
              <a:uFillTx/>
              <a:latin typeface="方正小标宋简体" panose="02000000000000000000" charset="-122"/>
              <a:ea typeface="方正小标宋简体" panose="02000000000000000000" charset="-122"/>
              <a:cs typeface="+mn-cs"/>
            </a:endParaRPr>
          </a:p>
        </p:txBody>
      </p:sp>
      <p:sp>
        <p:nvSpPr>
          <p:cNvPr id="46" name="文本框 45"/>
          <p:cNvSpPr txBox="true"/>
          <p:nvPr/>
        </p:nvSpPr>
        <p:spPr>
          <a:xfrm>
            <a:off x="6664325" y="3333115"/>
            <a:ext cx="1824990" cy="922020"/>
          </a:xfrm>
          <a:prstGeom prst="rect">
            <a:avLst/>
          </a:prstGeom>
          <a:noFill/>
        </p:spPr>
        <p:txBody>
          <a:bodyPr wrap="square" rtlCol="0">
            <a:spAutoFit/>
          </a:bodyPr>
          <a:lstStyle/>
          <a:p>
            <a:pPr marL="0" marR="0" lvl="0" algn="l" defTabSz="914400" rtl="0" eaLnBrk="1" fontAlgn="auto" latinLnBrk="0" hangingPunct="1">
              <a:lnSpc>
                <a:spcPct val="100000"/>
              </a:lnSpc>
              <a:spcBef>
                <a:spcPts val="0"/>
              </a:spcBef>
              <a:spcAft>
                <a:spcPts val="0"/>
              </a:spcAft>
              <a:buClrTx/>
              <a:buSzTx/>
              <a:buFontTx/>
              <a:buNone/>
              <a:defRPr/>
            </a:pPr>
            <a:r>
              <a:rPr lang="zh-CN">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《社会救助暂行办法》（国务院令第649号）</a:t>
            </a:r>
            <a:endParaRPr kumimoji="0" lang="zh-CN" i="0" u="none" strike="noStrike" kern="1200" cap="none" spc="0" normalizeH="0" baseline="0">
              <a:solidFill>
                <a:srgbClr val="233212"/>
              </a:solidFill>
              <a:uFillTx/>
              <a:latin typeface="方正楷体_GBK" panose="02000000000000000000" charset="-122"/>
              <a:ea typeface="方正楷体_GBK" panose="02000000000000000000" charset="-122"/>
              <a:cs typeface="方正楷体_GBK" panose="02000000000000000000" charset="-122"/>
            </a:endParaRPr>
          </a:p>
        </p:txBody>
      </p:sp>
      <p:sp>
        <p:nvSpPr>
          <p:cNvPr id="33" name="矩形 32"/>
          <p:cNvSpPr/>
          <p:nvPr/>
        </p:nvSpPr>
        <p:spPr>
          <a:xfrm>
            <a:off x="0" y="0"/>
            <a:ext cx="12192000" cy="905068"/>
          </a:xfrm>
          <a:prstGeom prst="rect">
            <a:avLst/>
          </a:prstGeom>
          <a:solidFill>
            <a:srgbClr val="349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等腰三角形 33"/>
          <p:cNvSpPr/>
          <p:nvPr/>
        </p:nvSpPr>
        <p:spPr>
          <a:xfrm>
            <a:off x="0" y="0"/>
            <a:ext cx="4292081" cy="905068"/>
          </a:xfrm>
          <a:prstGeom prst="triangle">
            <a:avLst>
              <a:gd name="adj" fmla="val 0"/>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文本框 36"/>
          <p:cNvSpPr txBox="true"/>
          <p:nvPr/>
        </p:nvSpPr>
        <p:spPr>
          <a:xfrm>
            <a:off x="3226435" y="3289300"/>
            <a:ext cx="2099945" cy="203009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《山西省民政厅 山西省财政厅关于做好2026年度最低生活保障标准制定和调整工作的通知》（晋民函〔2026〕</a:t>
            </a:r>
            <a:r>
              <a:rPr lang="en-US">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37</a:t>
            </a:r>
            <a:r>
              <a:rPr lang="zh-CN" altLang="en-US">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号）</a:t>
            </a:r>
            <a:r>
              <a:rPr lang="en-US">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     </a:t>
            </a:r>
            <a:endParaRPr lang="en-US">
              <a:solidFill>
                <a:srgbClr val="233212"/>
              </a:solidFill>
              <a:uFillTx/>
              <a:latin typeface="方正楷体_GBK" panose="02000000000000000000" charset="-122"/>
              <a:ea typeface="方正楷体_GBK" panose="02000000000000000000" charset="-122"/>
              <a:cs typeface="方正楷体_GBK" panose="02000000000000000000" charset="-122"/>
              <a:sym typeface="+mn-ea"/>
            </a:endParaRPr>
          </a:p>
        </p:txBody>
      </p:sp>
      <p:sp>
        <p:nvSpPr>
          <p:cNvPr id="40" name="文本框 39"/>
          <p:cNvSpPr txBox="true"/>
          <p:nvPr/>
        </p:nvSpPr>
        <p:spPr>
          <a:xfrm>
            <a:off x="8825230" y="2365375"/>
            <a:ext cx="2855595" cy="3138170"/>
          </a:xfrm>
          <a:prstGeom prst="rect">
            <a:avLst/>
          </a:prstGeom>
          <a:noFill/>
        </p:spPr>
        <p:txBody>
          <a:bodyPr wrap="square" rtlCol="0">
            <a:spAutoFit/>
          </a:bodyPr>
          <a:lstStyle/>
          <a:p>
            <a:r>
              <a:rPr lang="zh-CN">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最低生活保障标准，由省、自治区、直辖市或者设区的市级人民政府按照当地居民生活必需的费用确定、公布，并根据当地经济社会发展水平和物价变动情况适时调整”和“特困人员供养标准，由省、自治区、直辖市或者设区的市级人民政府确定、公布”</a:t>
            </a:r>
            <a:endParaRPr lang="zh-CN">
              <a:solidFill>
                <a:srgbClr val="233212"/>
              </a:solidFill>
              <a:uFillTx/>
              <a:latin typeface="方正楷体_GBK" panose="02000000000000000000" charset="-122"/>
              <a:ea typeface="方正楷体_GBK" panose="02000000000000000000" charset="-122"/>
              <a:cs typeface="方正楷体_GBK" panose="02000000000000000000" charset="-122"/>
            </a:endParaRPr>
          </a:p>
        </p:txBody>
      </p:sp>
      <p:sp>
        <p:nvSpPr>
          <p:cNvPr id="47" name="文本框 46"/>
          <p:cNvSpPr txBox="true"/>
          <p:nvPr/>
        </p:nvSpPr>
        <p:spPr>
          <a:xfrm>
            <a:off x="327025" y="3195955"/>
            <a:ext cx="2654935" cy="2030095"/>
          </a:xfrm>
          <a:prstGeom prst="rect">
            <a:avLst/>
          </a:prstGeom>
          <a:noFill/>
        </p:spPr>
        <p:txBody>
          <a:bodyPr wrap="square" rtlCol="0">
            <a:spAutoFit/>
          </a:bodyPr>
          <a:lstStyle/>
          <a:p>
            <a:pPr algn="l"/>
            <a:r>
              <a:rPr>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城市低保月人均提高幅度不低于25元，农村低保标准月人均提高幅度不低于10元，特困人员基本生活标准原则上按照不低于低保标准的1.</a:t>
            </a:r>
            <a:r>
              <a:rPr lang="en-US">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3</a:t>
            </a:r>
            <a:r>
              <a:rPr>
                <a:solidFill>
                  <a:srgbClr val="233212"/>
                </a:solidFill>
                <a:uFillTx/>
                <a:latin typeface="方正楷体_GBK" panose="02000000000000000000" charset="-122"/>
                <a:ea typeface="方正楷体_GBK" panose="02000000000000000000" charset="-122"/>
                <a:cs typeface="方正楷体_GBK" panose="02000000000000000000" charset="-122"/>
                <a:sym typeface="+mn-ea"/>
              </a:rPr>
              <a:t>倍确定</a:t>
            </a:r>
            <a:endParaRPr>
              <a:solidFill>
                <a:srgbClr val="233212"/>
              </a:solidFill>
              <a:uFillTx/>
              <a:latin typeface="方正楷体_GBK" panose="02000000000000000000" charset="-122"/>
              <a:ea typeface="方正楷体_GBK" panose="02000000000000000000" charset="-122"/>
              <a:cs typeface="方正楷体_GBK" panose="02000000000000000000" charset="-122"/>
              <a:sym typeface="+mn-ea"/>
            </a:endParaRPr>
          </a:p>
        </p:txBody>
      </p:sp>
    </p:spTree>
  </p:cSld>
  <p:clrMapOvr>
    <a:masterClrMapping/>
  </p:clrMapOvr>
</p:sld>
</file>

<file path=ppt/theme/theme1.xml><?xml version="1.0" encoding="utf-8"?>
<a:theme xmlns:a="http://schemas.openxmlformats.org/drawingml/2006/main" name="Office 主题​​">
  <a:themeElements>
    <a:clrScheme name="蓝绿色">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true">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false"/>
        </a:gradFill>
        <a:gradFill rotWithShape="true">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false"/>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true">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false"/>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1037</Words>
  <Application>WPS 演示</Application>
  <PresentationFormat>宽屏</PresentationFormat>
  <Paragraphs>49</Paragraphs>
  <Slides>8</Slides>
  <Notes>0</Notes>
  <HiddenSlides>0</HiddenSlides>
  <MMClips>0</MMClips>
  <ScaleCrop>false</ScaleCrop>
  <HeadingPairs>
    <vt:vector size="6" baseType="variant">
      <vt:variant>
        <vt:lpstr>已用的字体</vt:lpstr>
      </vt:variant>
      <vt:variant>
        <vt:i4>21</vt:i4>
      </vt:variant>
      <vt:variant>
        <vt:lpstr>主题</vt:lpstr>
      </vt:variant>
      <vt:variant>
        <vt:i4>1</vt:i4>
      </vt:variant>
      <vt:variant>
        <vt:lpstr>幻灯片标题</vt:lpstr>
      </vt:variant>
      <vt:variant>
        <vt:i4>8</vt:i4>
      </vt:variant>
    </vt:vector>
  </HeadingPairs>
  <TitlesOfParts>
    <vt:vector size="30" baseType="lpstr">
      <vt:lpstr>Arial</vt:lpstr>
      <vt:lpstr>宋体</vt:lpstr>
      <vt:lpstr>Wingdings</vt:lpstr>
      <vt:lpstr>DejaVu Sans</vt:lpstr>
      <vt:lpstr>阿里巴巴普惠体 M</vt:lpstr>
      <vt:lpstr>方正细黑一_GBK</vt:lpstr>
      <vt:lpstr>方正超粗黑_GBK</vt:lpstr>
      <vt:lpstr>阿里巴巴普惠体 L</vt:lpstr>
      <vt:lpstr>微软雅黑</vt:lpstr>
      <vt:lpstr>阿里巴巴普惠体 H</vt:lpstr>
      <vt:lpstr>方正楷体_GBK</vt:lpstr>
      <vt:lpstr>方正小标宋简体</vt:lpstr>
      <vt:lpstr>等线</vt:lpstr>
      <vt:lpstr>造字工房悦黑体验版细体</vt:lpstr>
      <vt:lpstr>方正黑体_GBK</vt:lpstr>
      <vt:lpstr>汉仪中宋简</vt:lpstr>
      <vt:lpstr>宋体</vt:lpstr>
      <vt:lpstr>Arial Unicode MS</vt:lpstr>
      <vt:lpstr>等线 Light</vt:lpstr>
      <vt:lpstr>方正宋体S-超大字符集(SIP)</vt:lpstr>
      <vt:lpstr>方正书宋_GBK</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黄 昊鸿</dc:creator>
  <cp:lastModifiedBy>baixin</cp:lastModifiedBy>
  <cp:revision>42</cp:revision>
  <dcterms:created xsi:type="dcterms:W3CDTF">2026-07-06T01:49:43Z</dcterms:created>
  <dcterms:modified xsi:type="dcterms:W3CDTF">2026-07-06T01:49:43Z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2052-11.8.2.9695</vt:lpwstr>
  </property>
  <property fmtid="{D5CDD505-2E9C-101B-9397-08002B2CF9AE}" pid="3" name="KSOTemplateUUID">
    <vt:lpwstr>v1.0_mb_lp+MFzvzHIawRbCdQfaNug==</vt:lpwstr>
  </property>
</Properties>
</file>