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svg" ContentType="image/svg+xml"/>
  <Override PartName="/ppt/media/image2.svg" ContentType="image/svg+xml"/>
  <Override PartName="/ppt/media/image3.svg" ContentType="image/svg+xml"/>
  <Override PartName="/ppt/media/image4.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256" r:id="rId3"/>
    <p:sldId id="257" r:id="rId4"/>
    <p:sldId id="259" r:id="rId5"/>
    <p:sldId id="438" r:id="rId6"/>
    <p:sldId id="263" r:id="rId7"/>
    <p:sldId id="264" r:id="rId8"/>
    <p:sldId id="435" r:id="rId9"/>
    <p:sldId id="429" r:id="rId10"/>
  </p:sldIdLst>
  <p:sldSz cx="12192000" cy="6858000"/>
  <p:notesSz cx="6858000" cy="9144000"/>
  <p:embeddedFontLst>
    <p:embeddedFont>
      <p:font typeface="阿里巴巴普惠体 M" panose="00020600040101010101" pitchFamily="18" charset="-122"/>
      <p:regular r:id="rId15"/>
    </p:embeddedFont>
    <p:embeddedFont>
      <p:font typeface="阿里巴巴普惠体 L" panose="00020600040101010101" pitchFamily="18" charset="-122"/>
      <p:regular r:id="rId16"/>
    </p:embeddedFont>
    <p:embeddedFont>
      <p:font typeface="阿里巴巴普惠体 H" panose="00020600040101010101" pitchFamily="18" charset="-122"/>
      <p:regular r:id="rId17"/>
    </p:embeddedFont>
    <p:embeddedFont>
      <p:font typeface="等线" panose="02010600030101010101" charset="-122"/>
      <p:regular r:id="rId18"/>
    </p:embeddedFont>
    <p:embeddedFont>
      <p:font typeface="隶书" panose="02010509060101010101" pitchFamily="49" charset="-122"/>
      <p:regular r:id="rId19"/>
    </p:embeddedFont>
    <p:embeddedFont>
      <p:font typeface="造字工房悦黑体验版细体" pitchFamily="50" charset="-122"/>
      <p:regular r:id="rId20"/>
    </p:embeddedFont>
    <p:embeddedFont>
      <p:font typeface="汉仪雅酷黑W" panose="00020600040101010101" pitchFamily="18" charset="-122"/>
      <p:regular r:id="rId21"/>
    </p:embeddedFont>
    <p:embeddedFont>
      <p:font typeface="方正正黑简体" panose="02000000000000000000" pitchFamily="2" charset="-122"/>
      <p:regular r:id="rId22"/>
    </p:embeddedFont>
    <p:embeddedFont>
      <p:font typeface="阿里巴巴普惠体 B" panose="00020600040101010101" pitchFamily="18" charset="-122"/>
      <p:bold r:id="rId23"/>
    </p:embeddedFont>
    <p:embeddedFont>
      <p:font typeface="等线 Light" panose="02010600030101010101" charset="-122"/>
      <p:regular r:id="rId2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94BA"/>
    <a:srgbClr val="4A7090"/>
    <a:srgbClr val="2C7C9C"/>
    <a:srgbClr val="8DBAE4"/>
    <a:srgbClr val="6B9BB1"/>
    <a:srgbClr val="B6C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36"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font" Target="fonts/font10.fntdata"/><Relationship Id="rId23" Type="http://schemas.openxmlformats.org/officeDocument/2006/relationships/font" Target="fonts/font9.fntdata"/><Relationship Id="rId22" Type="http://schemas.openxmlformats.org/officeDocument/2006/relationships/font" Target="fonts/font8.fntdata"/><Relationship Id="rId21" Type="http://schemas.openxmlformats.org/officeDocument/2006/relationships/font" Target="fonts/font7.fntdata"/><Relationship Id="rId20" Type="http://schemas.openxmlformats.org/officeDocument/2006/relationships/font" Target="fonts/font6.fntdata"/><Relationship Id="rId2" Type="http://schemas.openxmlformats.org/officeDocument/2006/relationships/theme" Target="theme/theme1.xml"/><Relationship Id="rId19" Type="http://schemas.openxmlformats.org/officeDocument/2006/relationships/font" Target="fonts/font5.fntdata"/><Relationship Id="rId18" Type="http://schemas.openxmlformats.org/officeDocument/2006/relationships/font" Target="fonts/font4.fntdata"/><Relationship Id="rId17" Type="http://schemas.openxmlformats.org/officeDocument/2006/relationships/font" Target="fonts/font3.fntdata"/><Relationship Id="rId16" Type="http://schemas.openxmlformats.org/officeDocument/2006/relationships/font" Target="fonts/font2.fntdata"/><Relationship Id="rId15" Type="http://schemas.openxmlformats.org/officeDocument/2006/relationships/font" Target="fonts/font1.fntdata"/><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true"/>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true"/>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41C412-81B3-4DA7-BD35-DEA2E31919BA}" type="datetimeFigureOut">
              <a:rPr lang="zh-CN" altLang="en-US" smtClean="0"/>
            </a:fld>
            <a:endParaRPr lang="zh-CN" altLang="en-US"/>
          </a:p>
        </p:txBody>
      </p:sp>
      <p:sp>
        <p:nvSpPr>
          <p:cNvPr id="4" name="幻灯片图像占位符 3"/>
          <p:cNvSpPr>
            <a:spLocks noGrp="true" noRot="true" noChangeAspect="true"/>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true"/>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true"/>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true"/>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CB526C-E69C-45EC-A93C-56E8A447574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true"/>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true"/>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true"/>
          </p:cNvSpPr>
          <p:nvPr>
            <p:ph type="dt" sz="half" idx="10"/>
          </p:nvPr>
        </p:nvSpPr>
        <p:spPr/>
        <p:txBody>
          <a:bodyPr/>
          <a:lstStyle/>
          <a:p>
            <a:fld id="{8A95027D-7C55-4FF8-BC4E-65B12D95B341}"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r>
              <a:rPr lang="zh-CN" altLang="en-US"/>
              <a:t>单击此处编辑母版标题样式</a:t>
            </a:r>
            <a:endParaRPr lang="zh-CN" altLang="en-US"/>
          </a:p>
        </p:txBody>
      </p:sp>
      <p:sp>
        <p:nvSpPr>
          <p:cNvPr id="3" name="竖排文字占位符 2"/>
          <p:cNvSpPr>
            <a:spLocks noGrp="true"/>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true"/>
          </p:cNvSpPr>
          <p:nvPr>
            <p:ph type="dt" sz="half" idx="10"/>
          </p:nvPr>
        </p:nvSpPr>
        <p:spPr/>
        <p:txBody>
          <a:bodyPr/>
          <a:lstStyle/>
          <a:p>
            <a:fld id="{8A95027D-7C55-4FF8-BC4E-65B12D95B341}"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true"/>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true"/>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true"/>
          </p:cNvSpPr>
          <p:nvPr>
            <p:ph type="dt" sz="half" idx="10"/>
          </p:nvPr>
        </p:nvSpPr>
        <p:spPr/>
        <p:txBody>
          <a:bodyPr/>
          <a:lstStyle/>
          <a:p>
            <a:fld id="{8A95027D-7C55-4FF8-BC4E-65B12D95B341}"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r>
              <a:rPr lang="zh-CN" altLang="en-US"/>
              <a:t>单击此处编辑母版标题样式</a:t>
            </a:r>
            <a:endParaRPr lang="zh-CN" altLang="en-US"/>
          </a:p>
        </p:txBody>
      </p:sp>
      <p:sp>
        <p:nvSpPr>
          <p:cNvPr id="3" name="内容占位符 2"/>
          <p:cNvSpPr>
            <a:spLocks noGrp="true"/>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true"/>
          </p:cNvSpPr>
          <p:nvPr>
            <p:ph type="dt" sz="half" idx="10"/>
          </p:nvPr>
        </p:nvSpPr>
        <p:spPr/>
        <p:txBody>
          <a:bodyPr/>
          <a:lstStyle/>
          <a:p>
            <a:fld id="{8A95027D-7C55-4FF8-BC4E-65B12D95B341}"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true"/>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true"/>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true"/>
          </p:cNvSpPr>
          <p:nvPr>
            <p:ph type="dt" sz="half" idx="10"/>
          </p:nvPr>
        </p:nvSpPr>
        <p:spPr/>
        <p:txBody>
          <a:bodyPr/>
          <a:lstStyle/>
          <a:p>
            <a:fld id="{8A95027D-7C55-4FF8-BC4E-65B12D95B341}"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r>
              <a:rPr lang="zh-CN" altLang="en-US"/>
              <a:t>单击此处编辑母版标题样式</a:t>
            </a:r>
            <a:endParaRPr lang="zh-CN" altLang="en-US"/>
          </a:p>
        </p:txBody>
      </p:sp>
      <p:sp>
        <p:nvSpPr>
          <p:cNvPr id="3" name="内容占位符 2"/>
          <p:cNvSpPr>
            <a:spLocks noGrp="true"/>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true"/>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true"/>
          </p:cNvSpPr>
          <p:nvPr>
            <p:ph type="dt" sz="half" idx="10"/>
          </p:nvPr>
        </p:nvSpPr>
        <p:spPr/>
        <p:txBody>
          <a:bodyPr/>
          <a:lstStyle/>
          <a:p>
            <a:fld id="{8A95027D-7C55-4FF8-BC4E-65B12D95B341}" type="datetimeFigureOut">
              <a:rPr lang="zh-CN" altLang="en-US" smtClean="0"/>
            </a:fld>
            <a:endParaRPr lang="zh-CN" altLang="en-US"/>
          </a:p>
        </p:txBody>
      </p:sp>
      <p:sp>
        <p:nvSpPr>
          <p:cNvPr id="6" name="页脚占位符 5"/>
          <p:cNvSpPr>
            <a:spLocks noGrp="true"/>
          </p:cNvSpPr>
          <p:nvPr>
            <p:ph type="ftr" sz="quarter" idx="11"/>
          </p:nvPr>
        </p:nvSpPr>
        <p:spPr/>
        <p:txBody>
          <a:bodyPr/>
          <a:lstStyle/>
          <a:p>
            <a:endParaRPr lang="zh-CN" altLang="en-US"/>
          </a:p>
        </p:txBody>
      </p:sp>
      <p:sp>
        <p:nvSpPr>
          <p:cNvPr id="7" name="灯片编号占位符 6"/>
          <p:cNvSpPr>
            <a:spLocks noGrp="true"/>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true"/>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true"/>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true"/>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true"/>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true"/>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true"/>
          </p:cNvSpPr>
          <p:nvPr>
            <p:ph type="dt" sz="half" idx="10"/>
          </p:nvPr>
        </p:nvSpPr>
        <p:spPr/>
        <p:txBody>
          <a:bodyPr/>
          <a:lstStyle/>
          <a:p>
            <a:fld id="{8A95027D-7C55-4FF8-BC4E-65B12D95B341}" type="datetimeFigureOut">
              <a:rPr lang="zh-CN" altLang="en-US" smtClean="0"/>
            </a:fld>
            <a:endParaRPr lang="zh-CN" altLang="en-US"/>
          </a:p>
        </p:txBody>
      </p:sp>
      <p:sp>
        <p:nvSpPr>
          <p:cNvPr id="8" name="页脚占位符 7"/>
          <p:cNvSpPr>
            <a:spLocks noGrp="true"/>
          </p:cNvSpPr>
          <p:nvPr>
            <p:ph type="ftr" sz="quarter" idx="11"/>
          </p:nvPr>
        </p:nvSpPr>
        <p:spPr/>
        <p:txBody>
          <a:bodyPr/>
          <a:lstStyle/>
          <a:p>
            <a:endParaRPr lang="zh-CN" altLang="en-US"/>
          </a:p>
        </p:txBody>
      </p:sp>
      <p:sp>
        <p:nvSpPr>
          <p:cNvPr id="9" name="灯片编号占位符 8"/>
          <p:cNvSpPr>
            <a:spLocks noGrp="true"/>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r>
              <a:rPr lang="zh-CN" altLang="en-US"/>
              <a:t>单击此处编辑母版标题样式</a:t>
            </a:r>
            <a:endParaRPr lang="zh-CN" altLang="en-US"/>
          </a:p>
        </p:txBody>
      </p:sp>
      <p:sp>
        <p:nvSpPr>
          <p:cNvPr id="3" name="日期占位符 2"/>
          <p:cNvSpPr>
            <a:spLocks noGrp="true"/>
          </p:cNvSpPr>
          <p:nvPr>
            <p:ph type="dt" sz="half" idx="10"/>
          </p:nvPr>
        </p:nvSpPr>
        <p:spPr/>
        <p:txBody>
          <a:bodyPr/>
          <a:lstStyle/>
          <a:p>
            <a:fld id="{8A95027D-7C55-4FF8-BC4E-65B12D95B341}" type="datetimeFigureOut">
              <a:rPr lang="zh-CN" altLang="en-US" smtClean="0"/>
            </a:fld>
            <a:endParaRPr lang="zh-CN" altLang="en-US"/>
          </a:p>
        </p:txBody>
      </p:sp>
      <p:sp>
        <p:nvSpPr>
          <p:cNvPr id="4" name="页脚占位符 3"/>
          <p:cNvSpPr>
            <a:spLocks noGrp="true"/>
          </p:cNvSpPr>
          <p:nvPr>
            <p:ph type="ftr" sz="quarter" idx="11"/>
          </p:nvPr>
        </p:nvSpPr>
        <p:spPr/>
        <p:txBody>
          <a:bodyPr/>
          <a:lstStyle/>
          <a:p>
            <a:endParaRPr lang="zh-CN" altLang="en-US"/>
          </a:p>
        </p:txBody>
      </p:sp>
      <p:sp>
        <p:nvSpPr>
          <p:cNvPr id="5" name="灯片编号占位符 4"/>
          <p:cNvSpPr>
            <a:spLocks noGrp="true"/>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true"/>
          </p:cNvSpPr>
          <p:nvPr>
            <p:ph type="dt" sz="half" idx="10"/>
          </p:nvPr>
        </p:nvSpPr>
        <p:spPr/>
        <p:txBody>
          <a:bodyPr/>
          <a:lstStyle/>
          <a:p>
            <a:fld id="{8A95027D-7C55-4FF8-BC4E-65B12D95B341}" type="datetimeFigureOut">
              <a:rPr lang="zh-CN" altLang="en-US" smtClean="0"/>
            </a:fld>
            <a:endParaRPr lang="zh-CN" altLang="en-US"/>
          </a:p>
        </p:txBody>
      </p:sp>
      <p:sp>
        <p:nvSpPr>
          <p:cNvPr id="3" name="页脚占位符 2"/>
          <p:cNvSpPr>
            <a:spLocks noGrp="true"/>
          </p:cNvSpPr>
          <p:nvPr>
            <p:ph type="ftr" sz="quarter" idx="11"/>
          </p:nvPr>
        </p:nvSpPr>
        <p:spPr/>
        <p:txBody>
          <a:bodyPr/>
          <a:lstStyle/>
          <a:p>
            <a:endParaRPr lang="zh-CN" altLang="en-US"/>
          </a:p>
        </p:txBody>
      </p:sp>
      <p:sp>
        <p:nvSpPr>
          <p:cNvPr id="4" name="灯片编号占位符 3"/>
          <p:cNvSpPr>
            <a:spLocks noGrp="true"/>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true"/>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true"/>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true"/>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true"/>
          </p:cNvSpPr>
          <p:nvPr>
            <p:ph type="dt" sz="half" idx="10"/>
          </p:nvPr>
        </p:nvSpPr>
        <p:spPr/>
        <p:txBody>
          <a:bodyPr/>
          <a:lstStyle/>
          <a:p>
            <a:fld id="{8A95027D-7C55-4FF8-BC4E-65B12D95B341}" type="datetimeFigureOut">
              <a:rPr lang="zh-CN" altLang="en-US" smtClean="0"/>
            </a:fld>
            <a:endParaRPr lang="zh-CN" altLang="en-US"/>
          </a:p>
        </p:txBody>
      </p:sp>
      <p:sp>
        <p:nvSpPr>
          <p:cNvPr id="6" name="页脚占位符 5"/>
          <p:cNvSpPr>
            <a:spLocks noGrp="true"/>
          </p:cNvSpPr>
          <p:nvPr>
            <p:ph type="ftr" sz="quarter" idx="11"/>
          </p:nvPr>
        </p:nvSpPr>
        <p:spPr/>
        <p:txBody>
          <a:bodyPr/>
          <a:lstStyle/>
          <a:p>
            <a:endParaRPr lang="zh-CN" altLang="en-US"/>
          </a:p>
        </p:txBody>
      </p:sp>
      <p:sp>
        <p:nvSpPr>
          <p:cNvPr id="7" name="灯片编号占位符 6"/>
          <p:cNvSpPr>
            <a:spLocks noGrp="true"/>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true"/>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true"/>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true"/>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true"/>
          </p:cNvSpPr>
          <p:nvPr>
            <p:ph type="dt" sz="half" idx="10"/>
          </p:nvPr>
        </p:nvSpPr>
        <p:spPr/>
        <p:txBody>
          <a:bodyPr/>
          <a:lstStyle/>
          <a:p>
            <a:fld id="{8A95027D-7C55-4FF8-BC4E-65B12D95B341}" type="datetimeFigureOut">
              <a:rPr lang="zh-CN" altLang="en-US" smtClean="0"/>
            </a:fld>
            <a:endParaRPr lang="zh-CN" altLang="en-US"/>
          </a:p>
        </p:txBody>
      </p:sp>
      <p:sp>
        <p:nvSpPr>
          <p:cNvPr id="6" name="页脚占位符 5"/>
          <p:cNvSpPr>
            <a:spLocks noGrp="true"/>
          </p:cNvSpPr>
          <p:nvPr>
            <p:ph type="ftr" sz="quarter" idx="11"/>
          </p:nvPr>
        </p:nvSpPr>
        <p:spPr/>
        <p:txBody>
          <a:bodyPr/>
          <a:lstStyle/>
          <a:p>
            <a:endParaRPr lang="zh-CN" altLang="en-US"/>
          </a:p>
        </p:txBody>
      </p:sp>
      <p:sp>
        <p:nvSpPr>
          <p:cNvPr id="7" name="灯片编号占位符 6"/>
          <p:cNvSpPr>
            <a:spLocks noGrp="true"/>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true"/>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true"/>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true"/>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95027D-7C55-4FF8-BC4E-65B12D95B341}" type="datetimeFigureOut">
              <a:rPr lang="zh-CN" altLang="en-US" smtClean="0"/>
            </a:fld>
            <a:endParaRPr lang="zh-CN" altLang="en-US"/>
          </a:p>
        </p:txBody>
      </p:sp>
      <p:sp>
        <p:nvSpPr>
          <p:cNvPr id="5" name="页脚占位符 4"/>
          <p:cNvSpPr>
            <a:spLocks noGrp="true"/>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true"/>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305A63-C084-416C-89FD-FEA7CA3682B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svg"/><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svg"/><Relationship Id="rId3" Type="http://schemas.openxmlformats.org/officeDocument/2006/relationships/image" Target="../media/image5.png"/><Relationship Id="rId2" Type="http://schemas.openxmlformats.org/officeDocument/2006/relationships/image" Target="../media/image3.sv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svg"/><Relationship Id="rId3" Type="http://schemas.openxmlformats.org/officeDocument/2006/relationships/image" Target="../media/image5.png"/><Relationship Id="rId2" Type="http://schemas.openxmlformats.org/officeDocument/2006/relationships/image" Target="../media/image3.sv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图片包含 游戏机, 物体, 钟表&#10;&#10;描述已自动生成"/>
          <p:cNvPicPr>
            <a:picLocks noChangeAspect="true"/>
          </p:cNvPicPr>
          <p:nvPr/>
        </p:nvPicPr>
        <p:blipFill>
          <a:blip r:embed="rId1" cstate="email">
            <a:duotone>
              <a:prstClr val="black"/>
              <a:schemeClr val="accent1">
                <a:tint val="45000"/>
                <a:satMod val="400000"/>
              </a:schemeClr>
            </a:duotone>
          </a:blip>
          <a:srcRect/>
          <a:stretch>
            <a:fillRect/>
          </a:stretch>
        </p:blipFill>
        <p:spPr>
          <a:xfrm>
            <a:off x="2512958" y="443171"/>
            <a:ext cx="7166084" cy="5971737"/>
          </a:xfrm>
          <a:custGeom>
            <a:avLst/>
            <a:gdLst>
              <a:gd name="connsiteX0" fmla="*/ 2694768 w 7166084"/>
              <a:gd name="connsiteY0" fmla="*/ 759238 h 5971737"/>
              <a:gd name="connsiteX1" fmla="*/ 2694768 w 7166084"/>
              <a:gd name="connsiteY1" fmla="*/ 1413750 h 5971737"/>
              <a:gd name="connsiteX2" fmla="*/ 4645488 w 7166084"/>
              <a:gd name="connsiteY2" fmla="*/ 1413750 h 5971737"/>
              <a:gd name="connsiteX3" fmla="*/ 4645488 w 7166084"/>
              <a:gd name="connsiteY3" fmla="*/ 759238 h 5971737"/>
              <a:gd name="connsiteX4" fmla="*/ 0 w 7166084"/>
              <a:gd name="connsiteY4" fmla="*/ 0 h 5971737"/>
              <a:gd name="connsiteX5" fmla="*/ 7166084 w 7166084"/>
              <a:gd name="connsiteY5" fmla="*/ 0 h 5971737"/>
              <a:gd name="connsiteX6" fmla="*/ 7166084 w 7166084"/>
              <a:gd name="connsiteY6" fmla="*/ 5971737 h 5971737"/>
              <a:gd name="connsiteX7" fmla="*/ 0 w 7166084"/>
              <a:gd name="connsiteY7" fmla="*/ 5971737 h 597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6084" h="5971737">
                <a:moveTo>
                  <a:pt x="2694768" y="759238"/>
                </a:moveTo>
                <a:lnTo>
                  <a:pt x="2694768" y="1413750"/>
                </a:lnTo>
                <a:lnTo>
                  <a:pt x="4645488" y="1413750"/>
                </a:lnTo>
                <a:lnTo>
                  <a:pt x="4645488" y="759238"/>
                </a:lnTo>
                <a:close/>
                <a:moveTo>
                  <a:pt x="0" y="0"/>
                </a:moveTo>
                <a:lnTo>
                  <a:pt x="7166084" y="0"/>
                </a:lnTo>
                <a:lnTo>
                  <a:pt x="7166084" y="5971737"/>
                </a:lnTo>
                <a:lnTo>
                  <a:pt x="0" y="5971737"/>
                </a:lnTo>
                <a:close/>
              </a:path>
            </a:pathLst>
          </a:custGeom>
        </p:spPr>
      </p:pic>
      <p:sp>
        <p:nvSpPr>
          <p:cNvPr id="5" name="文本框 4"/>
          <p:cNvSpPr txBox="true"/>
          <p:nvPr/>
        </p:nvSpPr>
        <p:spPr>
          <a:xfrm>
            <a:off x="5410741" y="956906"/>
            <a:ext cx="1849923" cy="922020"/>
          </a:xfrm>
          <a:prstGeom prst="rect">
            <a:avLst/>
          </a:prstGeom>
          <a:noFill/>
        </p:spPr>
        <p:txBody>
          <a:bodyPr wrap="square" rtlCol="0">
            <a:spAutoFit/>
          </a:bodyPr>
          <a:lstStyle/>
          <a:p>
            <a:r>
              <a:rPr lang="en-US" altLang="zh-CN" sz="5400" dirty="0">
                <a:ln>
                  <a:solidFill>
                    <a:srgbClr val="8DBAE4"/>
                  </a:solidFill>
                </a:ln>
                <a:solidFill>
                  <a:schemeClr val="tx1"/>
                </a:solidFill>
                <a:effectLst>
                  <a:outerShdw blurRad="60007" dist="310007" dir="7680000" sy="30000" kx="1300200" algn="ctr" rotWithShape="0">
                    <a:prstClr val="black">
                      <a:alpha val="32000"/>
                    </a:prst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2025</a:t>
            </a:r>
            <a:endParaRPr lang="en-US" altLang="zh-CN" sz="5400" dirty="0">
              <a:ln>
                <a:solidFill>
                  <a:srgbClr val="8DBAE4"/>
                </a:solidFill>
              </a:ln>
              <a:solidFill>
                <a:schemeClr val="tx1"/>
              </a:solidFill>
              <a:effectLst>
                <a:outerShdw blurRad="60007" dist="310007" dir="7680000" sy="30000" kx="1300200" algn="ctr" rotWithShape="0">
                  <a:prstClr val="black">
                    <a:alpha val="32000"/>
                  </a:prst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6" name="文本框 5"/>
          <p:cNvSpPr txBox="true"/>
          <p:nvPr/>
        </p:nvSpPr>
        <p:spPr>
          <a:xfrm>
            <a:off x="2925445" y="2632075"/>
            <a:ext cx="6971030" cy="497205"/>
          </a:xfrm>
          <a:prstGeom prst="rect">
            <a:avLst/>
          </a:prstGeom>
          <a:noFill/>
        </p:spPr>
        <p:txBody>
          <a:bodyPr wrap="square" rtlCol="0">
            <a:spAutoFit/>
          </a:bodyPr>
          <a:lstStyle/>
          <a:p>
            <a:pPr algn="l" fontAlgn="auto">
              <a:lnSpc>
                <a:spcPct val="110000"/>
              </a:lnSpc>
            </a:pPr>
            <a:r>
              <a:rPr lang="zh-CN" altLang="en-US" sz="2400" dirty="0">
                <a:solidFill>
                  <a:schemeClr val="tx1">
                    <a:alpha val="90000"/>
                  </a:schemeClr>
                </a:solidFill>
                <a:cs typeface="+mn-ea"/>
                <a:sym typeface="+mn-lt"/>
              </a:rPr>
              <a:t>全市城乡低保和城乡特困人员救助供养标准调整</a:t>
            </a:r>
            <a:endParaRPr lang="zh-CN" altLang="en-US" sz="2400" dirty="0">
              <a:solidFill>
                <a:schemeClr val="tx1">
                  <a:alpha val="90000"/>
                </a:schemeClr>
              </a:solidFill>
              <a:latin typeface="阿里巴巴普惠体 M" panose="00020600040101010101" pitchFamily="18" charset="-122"/>
              <a:ea typeface="阿里巴巴普惠体 M" panose="00020600040101010101" pitchFamily="18" charset="-122"/>
              <a:cs typeface="+mn-ea"/>
              <a:sym typeface="+mn-lt"/>
            </a:endParaRPr>
          </a:p>
        </p:txBody>
      </p:sp>
      <p:sp>
        <p:nvSpPr>
          <p:cNvPr id="9" name="文本框 8"/>
          <p:cNvSpPr txBox="true"/>
          <p:nvPr/>
        </p:nvSpPr>
        <p:spPr>
          <a:xfrm>
            <a:off x="4315933" y="3635181"/>
            <a:ext cx="6522721" cy="583565"/>
          </a:xfrm>
          <a:prstGeom prst="rect">
            <a:avLst/>
          </a:prstGeom>
          <a:noFill/>
        </p:spPr>
        <p:txBody>
          <a:bodyPr wrap="square" rtlCol="0">
            <a:spAutoFit/>
          </a:bodyPr>
          <a:lstStyle/>
          <a:p>
            <a:r>
              <a:rPr lang="en-US" altLang="zh-CN" sz="2400" dirty="0">
                <a:latin typeface="方正超粗黑_GBK" panose="02000000000000000000" charset="-122"/>
                <a:ea typeface="方正超粗黑_GBK" panose="02000000000000000000" charset="-122"/>
                <a:cs typeface="阿里巴巴普惠体 L" panose="00020600040101010101" pitchFamily="18" charset="-122"/>
              </a:rPr>
              <a:t>       </a:t>
            </a:r>
            <a:r>
              <a:rPr lang="zh-CN" altLang="en-US" sz="3200" dirty="0">
                <a:ln>
                  <a:solidFill>
                    <a:srgbClr val="8DBAE4"/>
                  </a:solidFill>
                </a:ln>
                <a:effectLst>
                  <a:outerShdw blurRad="60007" dist="310007" dir="7680000" sy="30000" kx="1300200" algn="ctr" rotWithShape="0">
                    <a:prstClr val="black">
                      <a:alpha val="32000"/>
                    </a:prstClr>
                  </a:outerShdw>
                </a:effectLst>
                <a:latin typeface="方正超粗黑_GBK" panose="02000000000000000000" charset="-122"/>
                <a:ea typeface="方正超粗黑_GBK" panose="02000000000000000000" charset="-122"/>
                <a:cs typeface="阿里巴巴普惠体 L" panose="00020600040101010101" pitchFamily="18" charset="-122"/>
              </a:rPr>
              <a:t>政</a:t>
            </a:r>
            <a:r>
              <a:rPr lang="en-US" altLang="zh-CN" sz="3200" dirty="0">
                <a:ln>
                  <a:solidFill>
                    <a:srgbClr val="8DBAE4"/>
                  </a:solidFill>
                </a:ln>
                <a:effectLst>
                  <a:outerShdw blurRad="60007" dist="310007" dir="7680000" sy="30000" kx="1300200" algn="ctr" rotWithShape="0">
                    <a:prstClr val="black">
                      <a:alpha val="32000"/>
                    </a:prstClr>
                  </a:outerShdw>
                </a:effectLst>
                <a:latin typeface="方正超粗黑_GBK" panose="02000000000000000000" charset="-122"/>
                <a:ea typeface="方正超粗黑_GBK" panose="02000000000000000000" charset="-122"/>
                <a:cs typeface="阿里巴巴普惠体 L" panose="00020600040101010101" pitchFamily="18" charset="-122"/>
              </a:rPr>
              <a:t> </a:t>
            </a:r>
            <a:r>
              <a:rPr lang="zh-CN" altLang="en-US" sz="3200" dirty="0">
                <a:ln>
                  <a:solidFill>
                    <a:srgbClr val="8DBAE4"/>
                  </a:solidFill>
                </a:ln>
                <a:effectLst>
                  <a:outerShdw blurRad="60007" dist="310007" dir="7680000" sy="30000" kx="1300200" algn="ctr" rotWithShape="0">
                    <a:prstClr val="black">
                      <a:alpha val="32000"/>
                    </a:prstClr>
                  </a:outerShdw>
                </a:effectLst>
                <a:latin typeface="方正超粗黑_GBK" panose="02000000000000000000" charset="-122"/>
                <a:ea typeface="方正超粗黑_GBK" panose="02000000000000000000" charset="-122"/>
                <a:cs typeface="阿里巴巴普惠体 L" panose="00020600040101010101" pitchFamily="18" charset="-122"/>
              </a:rPr>
              <a:t>策</a:t>
            </a:r>
            <a:r>
              <a:rPr lang="en-US" altLang="zh-CN" sz="3200" dirty="0">
                <a:ln>
                  <a:solidFill>
                    <a:srgbClr val="8DBAE4"/>
                  </a:solidFill>
                </a:ln>
                <a:effectLst>
                  <a:outerShdw blurRad="60007" dist="310007" dir="7680000" sy="30000" kx="1300200" algn="ctr" rotWithShape="0">
                    <a:prstClr val="black">
                      <a:alpha val="32000"/>
                    </a:prstClr>
                  </a:outerShdw>
                </a:effectLst>
                <a:latin typeface="方正超粗黑_GBK" panose="02000000000000000000" charset="-122"/>
                <a:ea typeface="方正超粗黑_GBK" panose="02000000000000000000" charset="-122"/>
                <a:cs typeface="阿里巴巴普惠体 L" panose="00020600040101010101" pitchFamily="18" charset="-122"/>
              </a:rPr>
              <a:t> </a:t>
            </a:r>
            <a:r>
              <a:rPr lang="zh-CN" altLang="en-US" sz="3200" dirty="0">
                <a:ln>
                  <a:solidFill>
                    <a:srgbClr val="8DBAE4"/>
                  </a:solidFill>
                </a:ln>
                <a:effectLst>
                  <a:outerShdw blurRad="60007" dist="310007" dir="7680000" sy="30000" kx="1300200" algn="ctr" rotWithShape="0">
                    <a:prstClr val="black">
                      <a:alpha val="32000"/>
                    </a:prstClr>
                  </a:outerShdw>
                </a:effectLst>
                <a:latin typeface="方正超粗黑_GBK" panose="02000000000000000000" charset="-122"/>
                <a:ea typeface="方正超粗黑_GBK" panose="02000000000000000000" charset="-122"/>
                <a:cs typeface="阿里巴巴普惠体 L" panose="00020600040101010101" pitchFamily="18" charset="-122"/>
              </a:rPr>
              <a:t>解</a:t>
            </a:r>
            <a:r>
              <a:rPr lang="en-US" altLang="zh-CN" sz="3200" dirty="0">
                <a:ln>
                  <a:solidFill>
                    <a:srgbClr val="8DBAE4"/>
                  </a:solidFill>
                </a:ln>
                <a:effectLst>
                  <a:outerShdw blurRad="60007" dist="310007" dir="7680000" sy="30000" kx="1300200" algn="ctr" rotWithShape="0">
                    <a:prstClr val="black">
                      <a:alpha val="32000"/>
                    </a:prstClr>
                  </a:outerShdw>
                </a:effectLst>
                <a:latin typeface="方正超粗黑_GBK" panose="02000000000000000000" charset="-122"/>
                <a:ea typeface="方正超粗黑_GBK" panose="02000000000000000000" charset="-122"/>
                <a:cs typeface="阿里巴巴普惠体 L" panose="00020600040101010101" pitchFamily="18" charset="-122"/>
              </a:rPr>
              <a:t> </a:t>
            </a:r>
            <a:r>
              <a:rPr lang="zh-CN" altLang="en-US" sz="3200" dirty="0">
                <a:ln>
                  <a:solidFill>
                    <a:srgbClr val="8DBAE4"/>
                  </a:solidFill>
                </a:ln>
                <a:effectLst>
                  <a:outerShdw blurRad="60007" dist="310007" dir="7680000" sy="30000" kx="1300200" algn="ctr" rotWithShape="0">
                    <a:prstClr val="black">
                      <a:alpha val="32000"/>
                    </a:prstClr>
                  </a:outerShdw>
                </a:effectLst>
                <a:latin typeface="方正超粗黑_GBK" panose="02000000000000000000" charset="-122"/>
                <a:ea typeface="方正超粗黑_GBK" panose="02000000000000000000" charset="-122"/>
                <a:cs typeface="阿里巴巴普惠体 L" panose="00020600040101010101" pitchFamily="18" charset="-122"/>
              </a:rPr>
              <a:t>读</a:t>
            </a:r>
            <a:endParaRPr lang="zh-CN" altLang="en-US" sz="3200" dirty="0">
              <a:ln>
                <a:solidFill>
                  <a:srgbClr val="8DBAE4"/>
                </a:solidFill>
              </a:ln>
              <a:effectLst>
                <a:outerShdw blurRad="60007" dist="310007" dir="7680000" sy="30000" kx="1300200" algn="ctr" rotWithShape="0">
                  <a:prstClr val="black">
                    <a:alpha val="32000"/>
                  </a:prstClr>
                </a:outerShdw>
              </a:effectLst>
              <a:latin typeface="方正超粗黑_GBK" panose="02000000000000000000" charset="-122"/>
              <a:ea typeface="方正超粗黑_GBK" panose="02000000000000000000" charset="-122"/>
              <a:cs typeface="阿里巴巴普惠体 L" panose="00020600040101010101" pitchFamily="18" charset="-122"/>
            </a:endParaRPr>
          </a:p>
        </p:txBody>
      </p:sp>
      <p:sp>
        <p:nvSpPr>
          <p:cNvPr id="10" name="等腰三角形 9"/>
          <p:cNvSpPr/>
          <p:nvPr/>
        </p:nvSpPr>
        <p:spPr>
          <a:xfrm>
            <a:off x="-2709154" y="0"/>
            <a:ext cx="5418307" cy="471981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a:off x="765110" y="956671"/>
            <a:ext cx="979714" cy="15159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240282" y="1884046"/>
            <a:ext cx="615820" cy="951723"/>
          </a:xfrm>
          <a:prstGeom prst="line">
            <a:avLst/>
          </a:prstGeom>
        </p:spPr>
        <p:style>
          <a:lnRef idx="1">
            <a:schemeClr val="accent1"/>
          </a:lnRef>
          <a:fillRef idx="0">
            <a:schemeClr val="accent1"/>
          </a:fillRef>
          <a:effectRef idx="0">
            <a:schemeClr val="accent1"/>
          </a:effectRef>
          <a:fontRef idx="minor">
            <a:schemeClr val="tx1"/>
          </a:fontRef>
        </p:style>
      </p:cxnSp>
      <p:sp>
        <p:nvSpPr>
          <p:cNvPr id="16" name="等腰三角形 15"/>
          <p:cNvSpPr/>
          <p:nvPr/>
        </p:nvSpPr>
        <p:spPr>
          <a:xfrm flipV="true">
            <a:off x="-79745" y="3135086"/>
            <a:ext cx="1853606" cy="1584729"/>
          </a:xfrm>
          <a:prstGeom prst="triangle">
            <a:avLst>
              <a:gd name="adj" fmla="val 50000"/>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a:off x="-1007822" y="3135088"/>
            <a:ext cx="1853606" cy="1584729"/>
          </a:xfrm>
          <a:prstGeom prst="triangle">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16200000">
            <a:off x="7496529" y="4509675"/>
            <a:ext cx="7352525" cy="224331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形状 20"/>
          <p:cNvSpPr/>
          <p:nvPr/>
        </p:nvSpPr>
        <p:spPr>
          <a:xfrm rot="16200000">
            <a:off x="7484713" y="3783326"/>
            <a:ext cx="7376158" cy="2422076"/>
          </a:xfrm>
          <a:custGeom>
            <a:avLst/>
            <a:gdLst>
              <a:gd name="connsiteX0" fmla="*/ 7352525 w 7376158"/>
              <a:gd name="connsiteY0" fmla="*/ 2243314 h 2422076"/>
              <a:gd name="connsiteX1" fmla="*/ 7083209 w 7376158"/>
              <a:gd name="connsiteY1" fmla="*/ 2243314 h 2422076"/>
              <a:gd name="connsiteX2" fmla="*/ 3699896 w 7376158"/>
              <a:gd name="connsiteY2" fmla="*/ 178761 h 2422076"/>
              <a:gd name="connsiteX3" fmla="*/ 316581 w 7376158"/>
              <a:gd name="connsiteY3" fmla="*/ 2243313 h 2422076"/>
              <a:gd name="connsiteX4" fmla="*/ 0 w 7376158"/>
              <a:gd name="connsiteY4" fmla="*/ 2243313 h 2422076"/>
              <a:gd name="connsiteX5" fmla="*/ 3676263 w 7376158"/>
              <a:gd name="connsiteY5" fmla="*/ 0 h 2422076"/>
              <a:gd name="connsiteX6" fmla="*/ 7376158 w 7376158"/>
              <a:gd name="connsiteY6" fmla="*/ 2422076 h 2422076"/>
              <a:gd name="connsiteX7" fmla="*/ 23633 w 7376158"/>
              <a:gd name="connsiteY7" fmla="*/ 2422075 h 2422076"/>
              <a:gd name="connsiteX8" fmla="*/ 316581 w 7376158"/>
              <a:gd name="connsiteY8" fmla="*/ 2243313 h 2422076"/>
              <a:gd name="connsiteX9" fmla="*/ 7083209 w 7376158"/>
              <a:gd name="connsiteY9" fmla="*/ 2243314 h 24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76158" h="2422076">
                <a:moveTo>
                  <a:pt x="7352525" y="2243314"/>
                </a:moveTo>
                <a:lnTo>
                  <a:pt x="7083209" y="2243314"/>
                </a:lnTo>
                <a:lnTo>
                  <a:pt x="3699896" y="178761"/>
                </a:lnTo>
                <a:lnTo>
                  <a:pt x="316581" y="2243313"/>
                </a:lnTo>
                <a:lnTo>
                  <a:pt x="0" y="2243313"/>
                </a:lnTo>
                <a:lnTo>
                  <a:pt x="3676263" y="0"/>
                </a:lnTo>
                <a:close/>
                <a:moveTo>
                  <a:pt x="7376158" y="2422076"/>
                </a:moveTo>
                <a:lnTo>
                  <a:pt x="23633" y="2422075"/>
                </a:lnTo>
                <a:lnTo>
                  <a:pt x="316581" y="2243313"/>
                </a:lnTo>
                <a:lnTo>
                  <a:pt x="7083209" y="2243314"/>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p:nvPr/>
        </p:nvCxnSpPr>
        <p:spPr>
          <a:xfrm flipH="true">
            <a:off x="8661792" y="2275683"/>
            <a:ext cx="392157" cy="652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true">
            <a:off x="8926296" y="1902821"/>
            <a:ext cx="434065" cy="729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true">
            <a:off x="3373032" y="3460631"/>
            <a:ext cx="600617" cy="100689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true">
            <a:off x="3765190" y="3254231"/>
            <a:ext cx="434065" cy="729128"/>
          </a:xfrm>
          <a:prstGeom prst="line">
            <a:avLst/>
          </a:prstGeom>
        </p:spPr>
        <p:style>
          <a:lnRef idx="1">
            <a:schemeClr val="accent1"/>
          </a:lnRef>
          <a:fillRef idx="0">
            <a:schemeClr val="accent1"/>
          </a:fillRef>
          <a:effectRef idx="0">
            <a:schemeClr val="accent1"/>
          </a:effectRef>
          <a:fontRef idx="minor">
            <a:schemeClr val="tx1"/>
          </a:fontRef>
        </p:style>
      </p:cxnSp>
      <p:sp>
        <p:nvSpPr>
          <p:cNvPr id="35" name="等腰三角形 34"/>
          <p:cNvSpPr/>
          <p:nvPr/>
        </p:nvSpPr>
        <p:spPr>
          <a:xfrm rot="10800000" flipV="true">
            <a:off x="-66317" y="4719815"/>
            <a:ext cx="1853606" cy="1584729"/>
          </a:xfrm>
          <a:prstGeom prst="triangle">
            <a:avLst>
              <a:gd name="adj" fmla="val 50000"/>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组合 11"/>
          <p:cNvGrpSpPr/>
          <p:nvPr/>
        </p:nvGrpSpPr>
        <p:grpSpPr>
          <a:xfrm>
            <a:off x="976011" y="1752229"/>
            <a:ext cx="2539458" cy="3219380"/>
            <a:chOff x="2172501" y="1231320"/>
            <a:chExt cx="2880000" cy="3708000"/>
          </a:xfrm>
        </p:grpSpPr>
        <p:sp>
          <p:nvSpPr>
            <p:cNvPr id="11" name="等腰三角形 10"/>
            <p:cNvSpPr/>
            <p:nvPr/>
          </p:nvSpPr>
          <p:spPr>
            <a:xfrm rot="4613808">
              <a:off x="1758501" y="1645320"/>
              <a:ext cx="3708000" cy="2880000"/>
            </a:xfrm>
            <a:prstGeom prst="triangle">
              <a:avLst/>
            </a:prstGeom>
            <a:solidFill>
              <a:schemeClr val="accent1">
                <a:alpha val="26000"/>
              </a:schemeClr>
            </a:solidFill>
            <a:ln w="85725">
              <a:no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rot="4613808">
              <a:off x="1974979" y="1863011"/>
              <a:ext cx="3107094" cy="2444620"/>
            </a:xfrm>
            <a:prstGeom prst="triangle">
              <a:avLst/>
            </a:prstGeom>
            <a:ln w="85725">
              <a:solidFill>
                <a:srgbClr val="3494BA"/>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p:cNvSpPr txBox="true"/>
          <p:nvPr/>
        </p:nvSpPr>
        <p:spPr>
          <a:xfrm>
            <a:off x="815975" y="3175635"/>
            <a:ext cx="1798955" cy="506730"/>
          </a:xfrm>
          <a:prstGeom prst="rect">
            <a:avLst/>
          </a:prstGeom>
          <a:noFill/>
        </p:spPr>
        <p:txBody>
          <a:bodyPr wrap="square" rtlCol="0">
            <a:spAutoFit/>
          </a:bodyPr>
          <a:lstStyle/>
          <a:p>
            <a:pPr algn="r">
              <a:lnSpc>
                <a:spcPct val="150000"/>
              </a:lnSpc>
            </a:pPr>
            <a:r>
              <a:rPr lang="zh-CN" altLang="zh-CN">
                <a:solidFill>
                  <a:schemeClr val="bg1"/>
                </a:solidFill>
                <a:latin typeface="Arial" panose="02080604020202020204" pitchFamily="34" charset="0"/>
                <a:ea typeface="微软雅黑" charset="-122"/>
                <a:sym typeface="+mn-ea"/>
              </a:rPr>
              <a:t>城乡低保标准</a:t>
            </a:r>
            <a:endParaRPr lang="zh-CN" altLang="zh-CN" dirty="0">
              <a:solidFill>
                <a:schemeClr val="bg1"/>
              </a:solidFill>
              <a:latin typeface="Arial" panose="02080604020202020204" pitchFamily="34" charset="0"/>
              <a:ea typeface="微软雅黑" charset="-122"/>
              <a:cs typeface="阿里巴巴普惠体 M" panose="00020600040101010101" pitchFamily="18" charset="-122"/>
              <a:sym typeface="+mn-ea"/>
            </a:endParaRPr>
          </a:p>
        </p:txBody>
      </p:sp>
      <p:grpSp>
        <p:nvGrpSpPr>
          <p:cNvPr id="25" name="组合 24"/>
          <p:cNvGrpSpPr/>
          <p:nvPr/>
        </p:nvGrpSpPr>
        <p:grpSpPr>
          <a:xfrm>
            <a:off x="3821611" y="1896215"/>
            <a:ext cx="2539458" cy="3219380"/>
            <a:chOff x="2172501" y="1231320"/>
            <a:chExt cx="2880000" cy="3708000"/>
          </a:xfrm>
        </p:grpSpPr>
        <p:sp>
          <p:nvSpPr>
            <p:cNvPr id="26" name="等腰三角形 25"/>
            <p:cNvSpPr/>
            <p:nvPr/>
          </p:nvSpPr>
          <p:spPr>
            <a:xfrm rot="4613808">
              <a:off x="1758501" y="1645320"/>
              <a:ext cx="3708000" cy="2880000"/>
            </a:xfrm>
            <a:prstGeom prst="triangle">
              <a:avLst/>
            </a:prstGeom>
            <a:solidFill>
              <a:schemeClr val="accent1">
                <a:alpha val="26000"/>
              </a:schemeClr>
            </a:solidFill>
            <a:ln w="3175">
              <a:no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rot="4613808">
              <a:off x="1974979" y="1863011"/>
              <a:ext cx="3107094" cy="2444620"/>
            </a:xfrm>
            <a:prstGeom prst="triangle">
              <a:avLst/>
            </a:prstGeom>
            <a:ln w="85725">
              <a:solidFill>
                <a:srgbClr val="3494BA"/>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21"/>
          <p:cNvSpPr txBox="true"/>
          <p:nvPr/>
        </p:nvSpPr>
        <p:spPr>
          <a:xfrm>
            <a:off x="3777615" y="3028950"/>
            <a:ext cx="1802130" cy="1337945"/>
          </a:xfrm>
          <a:prstGeom prst="rect">
            <a:avLst/>
          </a:prstGeom>
          <a:noFill/>
        </p:spPr>
        <p:txBody>
          <a:bodyPr wrap="square" rtlCol="0">
            <a:spAutoFit/>
          </a:bodyPr>
          <a:lstStyle/>
          <a:p>
            <a:pPr algn="ctr">
              <a:lnSpc>
                <a:spcPct val="150000"/>
              </a:lnSpc>
              <a:buClrTx/>
              <a:buSzTx/>
              <a:buFontTx/>
            </a:pPr>
            <a:r>
              <a:rPr lang="zh-CN" altLang="zh-CN" sz="1800">
                <a:solidFill>
                  <a:schemeClr val="bg1"/>
                </a:solidFill>
                <a:latin typeface="Arial" panose="02080604020202020204" pitchFamily="34" charset="0"/>
                <a:ea typeface="微软雅黑" charset="-122"/>
                <a:sym typeface="+mn-ea"/>
              </a:rPr>
              <a:t>城乡特困人员救助供养基本生活标准</a:t>
            </a:r>
            <a:endParaRPr lang="zh-CN" altLang="zh-CN" sz="1800">
              <a:solidFill>
                <a:schemeClr val="bg1"/>
              </a:solidFill>
              <a:latin typeface="Arial" panose="02080604020202020204" pitchFamily="34" charset="0"/>
              <a:ea typeface="微软雅黑" charset="-122"/>
            </a:endParaRPr>
          </a:p>
        </p:txBody>
      </p:sp>
      <p:grpSp>
        <p:nvGrpSpPr>
          <p:cNvPr id="28" name="组合 27"/>
          <p:cNvGrpSpPr/>
          <p:nvPr/>
        </p:nvGrpSpPr>
        <p:grpSpPr>
          <a:xfrm>
            <a:off x="6627493" y="1947856"/>
            <a:ext cx="2539458" cy="3219380"/>
            <a:chOff x="2172501" y="1231320"/>
            <a:chExt cx="2880000" cy="3708000"/>
          </a:xfrm>
        </p:grpSpPr>
        <p:sp>
          <p:nvSpPr>
            <p:cNvPr id="29" name="等腰三角形 28"/>
            <p:cNvSpPr/>
            <p:nvPr/>
          </p:nvSpPr>
          <p:spPr>
            <a:xfrm rot="4613808">
              <a:off x="1758501" y="1645320"/>
              <a:ext cx="3708000" cy="2880000"/>
            </a:xfrm>
            <a:prstGeom prst="triangle">
              <a:avLst/>
            </a:prstGeom>
            <a:solidFill>
              <a:schemeClr val="accent1">
                <a:alpha val="26000"/>
              </a:schemeClr>
            </a:solidFill>
            <a:ln w="85725">
              <a:no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等腰三角形 29"/>
            <p:cNvSpPr/>
            <p:nvPr/>
          </p:nvSpPr>
          <p:spPr>
            <a:xfrm rot="4613808">
              <a:off x="1974979" y="1863011"/>
              <a:ext cx="3107094" cy="2444620"/>
            </a:xfrm>
            <a:prstGeom prst="triangle">
              <a:avLst/>
            </a:prstGeom>
            <a:ln w="85725">
              <a:solidFill>
                <a:srgbClr val="3494BA"/>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true"/>
          <p:nvPr/>
        </p:nvSpPr>
        <p:spPr>
          <a:xfrm>
            <a:off x="6602730" y="3028950"/>
            <a:ext cx="1713230" cy="1337945"/>
          </a:xfrm>
          <a:prstGeom prst="rect">
            <a:avLst/>
          </a:prstGeom>
          <a:noFill/>
        </p:spPr>
        <p:txBody>
          <a:bodyPr wrap="square" rtlCol="0">
            <a:spAutoFit/>
          </a:bodyPr>
          <a:lstStyle/>
          <a:p>
            <a:pPr algn="ctr">
              <a:lnSpc>
                <a:spcPct val="150000"/>
              </a:lnSpc>
            </a:pPr>
            <a:r>
              <a:rPr lang="zh-CN" altLang="zh-CN" sz="1800">
                <a:solidFill>
                  <a:schemeClr val="bg1"/>
                </a:solidFill>
                <a:latin typeface="Arial" panose="02080604020202020204" pitchFamily="34" charset="0"/>
                <a:ea typeface="微软雅黑" charset="-122"/>
                <a:sym typeface="+mn-ea"/>
              </a:rPr>
              <a:t>城乡特困人员救助供养照料护理标准</a:t>
            </a:r>
            <a:endParaRPr lang="en-US" altLang="zh-CN" sz="240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nvGrpSpPr>
          <p:cNvPr id="31" name="组合 30"/>
          <p:cNvGrpSpPr/>
          <p:nvPr/>
        </p:nvGrpSpPr>
        <p:grpSpPr>
          <a:xfrm>
            <a:off x="9498818" y="1998173"/>
            <a:ext cx="2539458" cy="3219380"/>
            <a:chOff x="2172501" y="1231320"/>
            <a:chExt cx="2880000" cy="3708000"/>
          </a:xfrm>
        </p:grpSpPr>
        <p:sp>
          <p:nvSpPr>
            <p:cNvPr id="32" name="等腰三角形 31"/>
            <p:cNvSpPr/>
            <p:nvPr/>
          </p:nvSpPr>
          <p:spPr>
            <a:xfrm rot="4613808">
              <a:off x="1758501" y="1645320"/>
              <a:ext cx="3708000" cy="2880000"/>
            </a:xfrm>
            <a:prstGeom prst="triangle">
              <a:avLst/>
            </a:prstGeom>
            <a:solidFill>
              <a:schemeClr val="accent1">
                <a:alpha val="26000"/>
              </a:schemeClr>
            </a:solidFill>
            <a:ln w="85725">
              <a:no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等腰三角形 32"/>
            <p:cNvSpPr/>
            <p:nvPr/>
          </p:nvSpPr>
          <p:spPr>
            <a:xfrm rot="4613808">
              <a:off x="1974979" y="1863011"/>
              <a:ext cx="3107094" cy="2444620"/>
            </a:xfrm>
            <a:prstGeom prst="triangle">
              <a:avLst/>
            </a:prstGeom>
            <a:ln w="85725">
              <a:solidFill>
                <a:srgbClr val="3494BA"/>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文本框 34"/>
          <p:cNvSpPr txBox="true"/>
          <p:nvPr/>
        </p:nvSpPr>
        <p:spPr>
          <a:xfrm>
            <a:off x="9613185" y="3028713"/>
            <a:ext cx="1525555" cy="1753235"/>
          </a:xfrm>
          <a:prstGeom prst="rect">
            <a:avLst/>
          </a:prstGeom>
          <a:noFill/>
        </p:spPr>
        <p:txBody>
          <a:bodyPr wrap="square" rtlCol="0">
            <a:spAutoFit/>
          </a:bodyPr>
          <a:lstStyle/>
          <a:p>
            <a:pPr algn="ctr">
              <a:lnSpc>
                <a:spcPct val="150000"/>
              </a:lnSpc>
            </a:pPr>
            <a:r>
              <a:rPr lang="zh-CN" altLang="zh-CN" sz="1800">
                <a:solidFill>
                  <a:schemeClr val="bg1"/>
                </a:solidFill>
                <a:latin typeface="Arial" panose="02080604020202020204" pitchFamily="34" charset="0"/>
                <a:ea typeface="微软雅黑" charset="-122"/>
                <a:sym typeface="+mn-ea"/>
              </a:rPr>
              <a:t>市福利院集中供养成年院民供养</a:t>
            </a:r>
            <a:endParaRPr lang="zh-CN" altLang="zh-CN" sz="1800">
              <a:solidFill>
                <a:schemeClr val="bg1"/>
              </a:solidFill>
              <a:latin typeface="Arial" panose="02080604020202020204" pitchFamily="34" charset="0"/>
              <a:ea typeface="微软雅黑" charset="-122"/>
              <a:sym typeface="+mn-ea"/>
            </a:endParaRPr>
          </a:p>
          <a:p>
            <a:pPr algn="ctr">
              <a:lnSpc>
                <a:spcPct val="150000"/>
              </a:lnSpc>
            </a:pPr>
            <a:r>
              <a:rPr lang="zh-CN" altLang="zh-CN" sz="1800">
                <a:solidFill>
                  <a:schemeClr val="bg1"/>
                </a:solidFill>
                <a:latin typeface="Arial" panose="02080604020202020204" pitchFamily="34" charset="0"/>
                <a:ea typeface="微软雅黑" charset="-122"/>
                <a:sym typeface="+mn-ea"/>
              </a:rPr>
              <a:t>标准</a:t>
            </a:r>
            <a:endParaRPr lang="zh-CN" altLang="zh-CN" sz="1800">
              <a:solidFill>
                <a:schemeClr val="bg1"/>
              </a:solidFill>
              <a:latin typeface="Arial" panose="02080604020202020204" pitchFamily="34" charset="0"/>
              <a:ea typeface="微软雅黑" charset="-122"/>
              <a:sym typeface="+mn-ea"/>
            </a:endParaRPr>
          </a:p>
        </p:txBody>
      </p:sp>
      <p:sp>
        <p:nvSpPr>
          <p:cNvPr id="37" name="矩形 36"/>
          <p:cNvSpPr/>
          <p:nvPr/>
        </p:nvSpPr>
        <p:spPr>
          <a:xfrm>
            <a:off x="0" y="0"/>
            <a:ext cx="12192000" cy="905068"/>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a:off x="0" y="0"/>
            <a:ext cx="4292081" cy="905068"/>
          </a:xfrm>
          <a:prstGeom prst="triangle">
            <a:avLst>
              <a:gd name="adj"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true"/>
          <p:nvPr/>
        </p:nvSpPr>
        <p:spPr>
          <a:xfrm>
            <a:off x="4141933" y="68131"/>
            <a:ext cx="3754207" cy="922020"/>
          </a:xfrm>
          <a:prstGeom prst="rect">
            <a:avLst/>
          </a:prstGeom>
          <a:noFill/>
        </p:spPr>
        <p:txBody>
          <a:bodyPr wrap="square" rtlCol="0">
            <a:spAutoFit/>
          </a:bodyPr>
          <a:lstStyle/>
          <a:p>
            <a:pPr algn="ctr"/>
            <a:r>
              <a:rPr lang="zh-CN" altLang="en-US" sz="5400" dirty="0">
                <a:ln w="10160">
                  <a:solidFill>
                    <a:schemeClr val="accent5"/>
                  </a:solidFill>
                  <a:prstDash val="solid"/>
                </a:ln>
                <a:solidFill>
                  <a:schemeClr val="bg1"/>
                </a:solidFill>
                <a:effectLst>
                  <a:outerShdw blurRad="60007" dist="310007" dir="7680000" sy="30000" kx="1300200" algn="ctr" rotWithShape="0">
                    <a:prstClr val="black">
                      <a:alpha val="32000"/>
                    </a:prstClr>
                  </a:outerShdw>
                </a:effectLst>
                <a:latin typeface="阿里巴巴普惠体 L" panose="00020600040101010101" pitchFamily="18" charset="-122"/>
                <a:ea typeface="阿里巴巴普惠体 L" panose="00020600040101010101" pitchFamily="18" charset="-122"/>
                <a:cs typeface="阿里巴巴普惠体 L" panose="00020600040101010101" pitchFamily="18" charset="-122"/>
              </a:rPr>
              <a:t>调整范围</a:t>
            </a:r>
            <a:endParaRPr lang="zh-CN" altLang="en-US" sz="5400" dirty="0">
              <a:ln w="10160">
                <a:solidFill>
                  <a:schemeClr val="accent5"/>
                </a:solidFill>
                <a:prstDash val="solid"/>
              </a:ln>
              <a:solidFill>
                <a:schemeClr val="bg1"/>
              </a:solidFill>
              <a:effectLst>
                <a:outerShdw blurRad="60007" dist="310007" dir="7680000" sy="30000" kx="1300200" algn="ctr" rotWithShape="0">
                  <a:prstClr val="black">
                    <a:alpha val="32000"/>
                  </a:prstClr>
                </a:outerShdw>
              </a:effectLst>
              <a:latin typeface="阿里巴巴普惠体 L" panose="00020600040101010101" pitchFamily="18" charset="-122"/>
              <a:ea typeface="阿里巴巴普惠体 L" panose="00020600040101010101" pitchFamily="18" charset="-122"/>
              <a:cs typeface="阿里巴巴普惠体 L" panose="00020600040101010101" pitchFamily="18"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等腰三角形 14"/>
          <p:cNvSpPr/>
          <p:nvPr/>
        </p:nvSpPr>
        <p:spPr>
          <a:xfrm>
            <a:off x="0" y="0"/>
            <a:ext cx="4946469" cy="6858000"/>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p:cNvSpPr/>
          <p:nvPr/>
        </p:nvSpPr>
        <p:spPr>
          <a:xfrm flipH="true">
            <a:off x="5539665" y="0"/>
            <a:ext cx="11727402" cy="6858000"/>
          </a:xfrm>
          <a:prstGeom prst="parallelogram">
            <a:avLst>
              <a:gd name="adj" fmla="val 723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true"/>
          <p:nvPr/>
        </p:nvSpPr>
        <p:spPr>
          <a:xfrm>
            <a:off x="7044093" y="1931008"/>
            <a:ext cx="64972" cy="156996"/>
          </a:xfrm>
          <a:custGeom>
            <a:avLst/>
            <a:gdLst/>
            <a:ahLst/>
            <a:cxnLst/>
            <a:rect l="l" t="t" r="r" b="b"/>
            <a:pathLst>
              <a:path w="64972" h="156996">
                <a:moveTo>
                  <a:pt x="0" y="0"/>
                </a:moveTo>
                <a:lnTo>
                  <a:pt x="9144" y="0"/>
                </a:lnTo>
                <a:lnTo>
                  <a:pt x="64972" y="156996"/>
                </a:lnTo>
                <a:lnTo>
                  <a:pt x="0" y="67209"/>
                </a:lnTo>
                <a:lnTo>
                  <a:pt x="0" y="0"/>
                </a:lnTo>
                <a:close/>
              </a:path>
            </a:pathLst>
          </a:custGeom>
          <a:solidFill>
            <a:srgbClr val="3494BA"/>
          </a:solidFill>
          <a:ln>
            <a:noFill/>
          </a:ln>
          <a:effectLst/>
        </p:spPr>
        <p:txBody>
          <a:bodyPr rot="0" spcFirstLastPara="0" vertOverflow="overflow" horzOverflow="overflow" vert="horz" wrap="square" lIns="91440" tIns="45720" rIns="91440" bIns="45720" numCol="1" spcCol="0" rtlCol="0" fromWordArt="false" anchor="t" anchorCtr="false" forceAA="false" compatLnSpc="true">
            <a:noAutofit/>
          </a:bodyPr>
          <a:lstStyle/>
          <a:p>
            <a:endParaRPr lang="zh-CN" altLang="en-US" sz="12000" dirty="0">
              <a:solidFill>
                <a:srgbClr val="3494BA"/>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7" name="文本框 36"/>
          <p:cNvSpPr txBox="true"/>
          <p:nvPr/>
        </p:nvSpPr>
        <p:spPr>
          <a:xfrm>
            <a:off x="1254760" y="2837815"/>
            <a:ext cx="9829800" cy="1732915"/>
          </a:xfrm>
          <a:prstGeom prst="rect">
            <a:avLst/>
          </a:prstGeom>
          <a:noFill/>
        </p:spPr>
        <p:txBody>
          <a:bodyPr wrap="square" rtlCol="0">
            <a:spAutoFit/>
          </a:bodyPr>
          <a:lstStyle/>
          <a:p>
            <a:pPr indent="609600" fontAlgn="auto">
              <a:lnSpc>
                <a:spcPts val="3200"/>
              </a:lnSpc>
              <a:extLst>
                <a:ext uri="{35155182-B16C-46BC-9424-99874614C6A1}">
                  <wpsdc:indentchars xmlns:wpsdc="http://www.wps.cn/officeDocument/2017/drawingmlCustomData" val="200" checksum="4158780845"/>
                </a:ext>
              </a:extLst>
            </a:pPr>
            <a:r>
              <a:rPr lang="zh-CN" altLang="en-US" sz="2400" dirty="0">
                <a:effectLst>
                  <a:outerShdw blurRad="38100" dist="19050" dir="2700000" algn="tl" rotWithShape="0">
                    <a:schemeClr val="dk1">
                      <a:alpha val="40000"/>
                    </a:schemeClr>
                  </a:outerShdw>
                </a:effectLst>
                <a:latin typeface="方正楷体_GBK" panose="02000000000000000000" charset="-122"/>
                <a:ea typeface="方正楷体_GBK" panose="02000000000000000000" charset="-122"/>
                <a:cs typeface="方正楷体_GBK" panose="02000000000000000000" charset="-122"/>
                <a:sym typeface="+mn-lt"/>
              </a:rPr>
              <a:t>从202</a:t>
            </a:r>
            <a:r>
              <a:rPr lang="en-US" altLang="zh-CN" sz="2400" dirty="0">
                <a:effectLst>
                  <a:outerShdw blurRad="38100" dist="19050" dir="2700000" algn="tl" rotWithShape="0">
                    <a:schemeClr val="dk1">
                      <a:alpha val="40000"/>
                    </a:schemeClr>
                  </a:outerShdw>
                </a:effectLst>
                <a:latin typeface="方正楷体_GBK" panose="02000000000000000000" charset="-122"/>
                <a:ea typeface="方正楷体_GBK" panose="02000000000000000000" charset="-122"/>
                <a:cs typeface="方正楷体_GBK" panose="02000000000000000000" charset="-122"/>
                <a:sym typeface="+mn-lt"/>
              </a:rPr>
              <a:t>5</a:t>
            </a:r>
            <a:r>
              <a:rPr lang="zh-CN" altLang="en-US" sz="2400" dirty="0">
                <a:effectLst>
                  <a:outerShdw blurRad="38100" dist="19050" dir="2700000" algn="tl" rotWithShape="0">
                    <a:schemeClr val="dk1">
                      <a:alpha val="40000"/>
                    </a:schemeClr>
                  </a:outerShdw>
                </a:effectLst>
                <a:latin typeface="方正楷体_GBK" panose="02000000000000000000" charset="-122"/>
                <a:ea typeface="方正楷体_GBK" panose="02000000000000000000" charset="-122"/>
                <a:cs typeface="方正楷体_GBK" panose="02000000000000000000" charset="-122"/>
                <a:sym typeface="+mn-lt"/>
              </a:rPr>
              <a:t>年</a:t>
            </a:r>
            <a:r>
              <a:rPr lang="en-US" altLang="zh-CN" sz="2400" dirty="0">
                <a:effectLst>
                  <a:outerShdw blurRad="38100" dist="19050" dir="2700000" algn="tl" rotWithShape="0">
                    <a:schemeClr val="dk1">
                      <a:alpha val="40000"/>
                    </a:schemeClr>
                  </a:outerShdw>
                </a:effectLst>
                <a:latin typeface="方正楷体_GBK" panose="02000000000000000000" charset="-122"/>
                <a:ea typeface="方正楷体_GBK" panose="02000000000000000000" charset="-122"/>
                <a:cs typeface="方正楷体_GBK" panose="02000000000000000000" charset="-122"/>
                <a:sym typeface="+mn-lt"/>
              </a:rPr>
              <a:t>6</a:t>
            </a:r>
            <a:r>
              <a:rPr lang="zh-CN" altLang="en-US" sz="2400" dirty="0">
                <a:effectLst>
                  <a:outerShdw blurRad="38100" dist="19050" dir="2700000" algn="tl" rotWithShape="0">
                    <a:schemeClr val="dk1">
                      <a:alpha val="40000"/>
                    </a:schemeClr>
                  </a:outerShdw>
                </a:effectLst>
                <a:latin typeface="方正楷体_GBK" panose="02000000000000000000" charset="-122"/>
                <a:ea typeface="方正楷体_GBK" panose="02000000000000000000" charset="-122"/>
                <a:cs typeface="方正楷体_GBK" panose="02000000000000000000" charset="-122"/>
                <a:sym typeface="+mn-lt"/>
              </a:rPr>
              <a:t>月1日起，全市城市低保标准每人每月提高</a:t>
            </a:r>
            <a:r>
              <a:rPr lang="en-US" altLang="zh-CN" sz="2400" dirty="0">
                <a:solidFill>
                  <a:srgbClr val="FF0000"/>
                </a:solidFill>
                <a:effectLst>
                  <a:outerShdw blurRad="38100" dist="19050" dir="2700000" algn="tl" rotWithShape="0">
                    <a:schemeClr val="dk1">
                      <a:alpha val="40000"/>
                    </a:schemeClr>
                  </a:outerShdw>
                </a:effectLst>
                <a:latin typeface="方正楷体_GBK" panose="02000000000000000000" charset="-122"/>
                <a:ea typeface="方正楷体_GBK" panose="02000000000000000000" charset="-122"/>
                <a:cs typeface="方正楷体_GBK" panose="02000000000000000000" charset="-122"/>
                <a:sym typeface="+mn-lt"/>
              </a:rPr>
              <a:t>20</a:t>
            </a:r>
            <a:r>
              <a:rPr lang="zh-CN" altLang="en-US" sz="2400" dirty="0">
                <a:effectLst>
                  <a:outerShdw blurRad="38100" dist="19050" dir="2700000" algn="tl" rotWithShape="0">
                    <a:schemeClr val="dk1">
                      <a:alpha val="40000"/>
                    </a:schemeClr>
                  </a:outerShdw>
                </a:effectLst>
                <a:latin typeface="方正楷体_GBK" panose="02000000000000000000" charset="-122"/>
                <a:ea typeface="方正楷体_GBK" panose="02000000000000000000" charset="-122"/>
                <a:cs typeface="方正楷体_GBK" panose="02000000000000000000" charset="-122"/>
                <a:sym typeface="+mn-lt"/>
              </a:rPr>
              <a:t>元，农村低保标准每人每月提高</a:t>
            </a:r>
            <a:r>
              <a:rPr lang="en-US" altLang="zh-CN" sz="2400" dirty="0">
                <a:solidFill>
                  <a:srgbClr val="C00000"/>
                </a:solidFill>
                <a:effectLst>
                  <a:outerShdw blurRad="38100" dist="19050" dir="2700000" algn="tl" rotWithShape="0">
                    <a:schemeClr val="dk1">
                      <a:alpha val="40000"/>
                    </a:schemeClr>
                  </a:outerShdw>
                </a:effectLst>
                <a:latin typeface="方正楷体_GBK" panose="02000000000000000000" charset="-122"/>
                <a:ea typeface="方正楷体_GBK" panose="02000000000000000000" charset="-122"/>
                <a:cs typeface="方正楷体_GBK" panose="02000000000000000000" charset="-122"/>
                <a:sym typeface="+mn-lt"/>
              </a:rPr>
              <a:t>20</a:t>
            </a:r>
            <a:r>
              <a:rPr lang="zh-CN" altLang="en-US" sz="2400" dirty="0">
                <a:effectLst>
                  <a:outerShdw blurRad="38100" dist="19050" dir="2700000" algn="tl" rotWithShape="0">
                    <a:schemeClr val="dk1">
                      <a:alpha val="40000"/>
                    </a:schemeClr>
                  </a:outerShdw>
                </a:effectLst>
                <a:latin typeface="方正楷体_GBK" panose="02000000000000000000" charset="-122"/>
                <a:ea typeface="方正楷体_GBK" panose="02000000000000000000" charset="-122"/>
                <a:cs typeface="方正楷体_GBK" panose="02000000000000000000" charset="-122"/>
                <a:sym typeface="+mn-lt"/>
              </a:rPr>
              <a:t>元。按照我市已执行的“城乡特困人员救助供养基本生活标准按低保标准1.3倍核定，其中集中供养标准上浮10%”规定，对全市城乡特困供养基本生活标准也进行对应调整。</a:t>
            </a:r>
            <a:endParaRPr lang="zh-CN" altLang="en-US" sz="2400" dirty="0">
              <a:latin typeface="方正楷体_GBK" panose="02000000000000000000" charset="-122"/>
              <a:ea typeface="方正楷体_GBK" panose="02000000000000000000" charset="-122"/>
              <a:cs typeface="方正楷体_GBK" panose="02000000000000000000" charset="-122"/>
            </a:endParaRPr>
          </a:p>
        </p:txBody>
      </p:sp>
      <p:sp>
        <p:nvSpPr>
          <p:cNvPr id="10" name="文本框 9"/>
          <p:cNvSpPr txBox="true"/>
          <p:nvPr/>
        </p:nvSpPr>
        <p:spPr>
          <a:xfrm>
            <a:off x="2201869" y="984598"/>
            <a:ext cx="4222909" cy="1014730"/>
          </a:xfrm>
          <a:prstGeom prst="rect">
            <a:avLst/>
          </a:prstGeom>
          <a:noFill/>
        </p:spPr>
        <p:txBody>
          <a:bodyPr wrap="square" rtlCol="0">
            <a:spAutoFit/>
          </a:bodyPr>
          <a:lstStyle/>
          <a:p>
            <a:r>
              <a:rPr lang="zh-CN" altLang="en-US" sz="6000" dirty="0">
                <a:ln>
                  <a:noFill/>
                </a:ln>
                <a:solidFill>
                  <a:schemeClr val="tx1"/>
                </a:solidFill>
                <a:effectLst>
                  <a:outerShdw blurRad="60007" dist="310007" dir="7680000" sy="30000" kx="1300200" algn="ctr" rotWithShape="0">
                    <a:prstClr val="black">
                      <a:alpha val="32000"/>
                    </a:prstClr>
                  </a:outerShdw>
                </a:effectLst>
                <a:latin typeface="方正小标宋简体" panose="02000000000000000000" charset="-122"/>
                <a:ea typeface="方正小标宋简体" panose="02000000000000000000" charset="-122"/>
                <a:cs typeface="阿里巴巴普惠体 H" panose="00020600040101010101" pitchFamily="18" charset="-122"/>
              </a:rPr>
              <a:t>调整幅度</a:t>
            </a:r>
            <a:endParaRPr lang="zh-CN" altLang="en-US" sz="6000" dirty="0">
              <a:ln>
                <a:noFill/>
              </a:ln>
              <a:solidFill>
                <a:schemeClr val="tx1"/>
              </a:solidFill>
              <a:effectLst>
                <a:outerShdw blurRad="60007" dist="310007" dir="7680000" sy="30000" kx="1300200" algn="ctr" rotWithShape="0">
                  <a:prstClr val="black">
                    <a:alpha val="32000"/>
                  </a:prstClr>
                </a:outerShdw>
              </a:effectLst>
              <a:latin typeface="方正小标宋简体" panose="02000000000000000000" charset="-122"/>
              <a:ea typeface="方正小标宋简体" panose="02000000000000000000" charset="-122"/>
              <a:cs typeface="阿里巴巴普惠体 H" panose="00020600040101010101" pitchFamily="18" charset="-122"/>
            </a:endParaRPr>
          </a:p>
        </p:txBody>
      </p:sp>
      <p:sp>
        <p:nvSpPr>
          <p:cNvPr id="19" name="文本框 18"/>
          <p:cNvSpPr txBox="true"/>
          <p:nvPr/>
        </p:nvSpPr>
        <p:spPr>
          <a:xfrm>
            <a:off x="8174657" y="1854572"/>
            <a:ext cx="358424" cy="593083"/>
          </a:xfrm>
          <a:custGeom>
            <a:avLst/>
            <a:gdLst/>
            <a:ahLst/>
            <a:cxnLst/>
            <a:rect l="l" t="t" r="r" b="b"/>
            <a:pathLst>
              <a:path w="358424" h="593083">
                <a:moveTo>
                  <a:pt x="178457" y="123"/>
                </a:moveTo>
                <a:cubicBezTo>
                  <a:pt x="249291" y="-1814"/>
                  <a:pt x="297361" y="19205"/>
                  <a:pt x="322666" y="63179"/>
                </a:cubicBezTo>
                <a:cubicBezTo>
                  <a:pt x="347970" y="107152"/>
                  <a:pt x="359845" y="185702"/>
                  <a:pt x="358289" y="298827"/>
                </a:cubicBezTo>
                <a:cubicBezTo>
                  <a:pt x="359845" y="410428"/>
                  <a:pt x="347970" y="487835"/>
                  <a:pt x="322666" y="531047"/>
                </a:cubicBezTo>
                <a:cubicBezTo>
                  <a:pt x="297361" y="574258"/>
                  <a:pt x="249291" y="594896"/>
                  <a:pt x="178457" y="592959"/>
                </a:cubicBezTo>
                <a:cubicBezTo>
                  <a:pt x="107687" y="594896"/>
                  <a:pt x="59871" y="574258"/>
                  <a:pt x="35011" y="531047"/>
                </a:cubicBezTo>
                <a:cubicBezTo>
                  <a:pt x="10150" y="487835"/>
                  <a:pt x="-1470" y="410428"/>
                  <a:pt x="149" y="298827"/>
                </a:cubicBezTo>
                <a:cubicBezTo>
                  <a:pt x="-1470" y="185702"/>
                  <a:pt x="10150" y="107152"/>
                  <a:pt x="35011" y="63179"/>
                </a:cubicBezTo>
                <a:cubicBezTo>
                  <a:pt x="59871" y="19205"/>
                  <a:pt x="107687" y="-1814"/>
                  <a:pt x="178457" y="123"/>
                </a:cubicBezTo>
                <a:close/>
              </a:path>
            </a:pathLst>
          </a:custGeom>
          <a:solidFill>
            <a:srgbClr val="3494BA"/>
          </a:solidFill>
          <a:ln>
            <a:noFill/>
          </a:ln>
          <a:effectLst/>
        </p:spPr>
        <p:txBody>
          <a:bodyPr rot="0" spcFirstLastPara="0" vertOverflow="overflow" horzOverflow="overflow" vert="horz" wrap="square" lIns="91440" tIns="45720" rIns="91440" bIns="45720" numCol="1" spcCol="0" rtlCol="0" fromWordArt="false" anchor="t" anchorCtr="false" forceAA="false" compatLnSpc="true">
            <a:noAutofit/>
          </a:bodyPr>
          <a:lstStyle/>
          <a:p>
            <a:endParaRPr lang="zh-CN" altLang="en-US" sz="12000" dirty="0">
              <a:solidFill>
                <a:srgbClr val="3494BA"/>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等腰三角形 14"/>
          <p:cNvSpPr/>
          <p:nvPr/>
        </p:nvSpPr>
        <p:spPr>
          <a:xfrm>
            <a:off x="0" y="0"/>
            <a:ext cx="4946469" cy="6858000"/>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p:cNvSpPr/>
          <p:nvPr/>
        </p:nvSpPr>
        <p:spPr>
          <a:xfrm flipH="true">
            <a:off x="5539665" y="0"/>
            <a:ext cx="11727402" cy="6858000"/>
          </a:xfrm>
          <a:prstGeom prst="parallelogram">
            <a:avLst>
              <a:gd name="adj" fmla="val 723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true"/>
          <p:nvPr/>
        </p:nvSpPr>
        <p:spPr>
          <a:xfrm>
            <a:off x="7044093" y="1931008"/>
            <a:ext cx="64972" cy="156996"/>
          </a:xfrm>
          <a:custGeom>
            <a:avLst/>
            <a:gdLst/>
            <a:ahLst/>
            <a:cxnLst/>
            <a:rect l="l" t="t" r="r" b="b"/>
            <a:pathLst>
              <a:path w="64972" h="156996">
                <a:moveTo>
                  <a:pt x="0" y="0"/>
                </a:moveTo>
                <a:lnTo>
                  <a:pt x="9144" y="0"/>
                </a:lnTo>
                <a:lnTo>
                  <a:pt x="64972" y="156996"/>
                </a:lnTo>
                <a:lnTo>
                  <a:pt x="0" y="67209"/>
                </a:lnTo>
                <a:lnTo>
                  <a:pt x="0" y="0"/>
                </a:lnTo>
                <a:close/>
              </a:path>
            </a:pathLst>
          </a:custGeom>
          <a:solidFill>
            <a:srgbClr val="3494BA"/>
          </a:solidFill>
          <a:ln>
            <a:noFill/>
          </a:ln>
          <a:effectLst/>
        </p:spPr>
        <p:txBody>
          <a:bodyPr rot="0" spcFirstLastPara="0" vertOverflow="overflow" horzOverflow="overflow" vert="horz" wrap="square" lIns="91440" tIns="45720" rIns="91440" bIns="45720" numCol="1" spcCol="0" rtlCol="0" fromWordArt="false" anchor="t" anchorCtr="false" forceAA="false" compatLnSpc="true">
            <a:noAutofit/>
          </a:bodyPr>
          <a:lstStyle/>
          <a:p>
            <a:endParaRPr lang="zh-CN" altLang="en-US" sz="12000" dirty="0">
              <a:solidFill>
                <a:srgbClr val="3494BA"/>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7" name="文本框 36"/>
          <p:cNvSpPr txBox="true"/>
          <p:nvPr/>
        </p:nvSpPr>
        <p:spPr>
          <a:xfrm>
            <a:off x="1254760" y="2837815"/>
            <a:ext cx="9829800" cy="2553335"/>
          </a:xfrm>
          <a:prstGeom prst="rect">
            <a:avLst/>
          </a:prstGeom>
          <a:noFill/>
        </p:spPr>
        <p:txBody>
          <a:bodyPr wrap="square" rtlCol="0">
            <a:spAutoFit/>
          </a:bodyPr>
          <a:lstStyle/>
          <a:p>
            <a:pPr indent="609600" fontAlgn="auto">
              <a:lnSpc>
                <a:spcPts val="3200"/>
              </a:lnSpc>
              <a:extLst>
                <a:ext uri="{35155182-B16C-46BC-9424-99874614C6A1}">
                  <wpsdc:indentchars xmlns:wpsdc="http://www.wps.cn/officeDocument/2017/drawingmlCustomData" val="200" checksum="4158780845"/>
                </a:ext>
              </a:extLst>
            </a:pPr>
            <a:r>
              <a:rPr sz="2400" dirty="0">
                <a:effectLst>
                  <a:outerShdw blurRad="38100" dist="19050" dir="2700000" algn="tl" rotWithShape="0">
                    <a:schemeClr val="dk1">
                      <a:alpha val="40000"/>
                    </a:schemeClr>
                  </a:outerShdw>
                </a:effectLst>
                <a:latin typeface="方正楷体_GBK" panose="02000000000000000000" charset="-122"/>
                <a:ea typeface="方正楷体_GBK" panose="02000000000000000000" charset="-122"/>
                <a:cs typeface="方正楷体_GBK" panose="02000000000000000000" charset="-122"/>
                <a:sym typeface="+mn-lt"/>
              </a:rPr>
              <a:t>目前，我市各县区城乡低保标准各分三档，城市低保：潞州区、沁源县、襄垣县一致，潞城区、上党区、屯留区、长子县一致，平顺县、黎城县、壶关县、武乡县、沁县一致；农村低保：潞州区单独一档，上党区、潞城区、屯留区、长子县、襄垣县、沁源县一致，壶关县、平顺县、黎城县、武乡县、沁县一致。其中，潞州区为省民政厅明确的城乡统筹省级试点区，自2021年开始农村低保标准按城市低保标准执行。</a:t>
            </a:r>
            <a:endParaRPr sz="2400" dirty="0">
              <a:effectLst>
                <a:outerShdw blurRad="38100" dist="19050" dir="2700000" algn="tl" rotWithShape="0">
                  <a:schemeClr val="dk1">
                    <a:alpha val="40000"/>
                  </a:schemeClr>
                </a:outerShdw>
              </a:effectLst>
              <a:latin typeface="方正楷体_GBK" panose="02000000000000000000" charset="-122"/>
              <a:ea typeface="方正楷体_GBK" panose="02000000000000000000" charset="-122"/>
              <a:cs typeface="方正楷体_GBK" panose="02000000000000000000" charset="-122"/>
              <a:sym typeface="+mn-lt"/>
            </a:endParaRPr>
          </a:p>
        </p:txBody>
      </p:sp>
      <p:sp>
        <p:nvSpPr>
          <p:cNvPr id="10" name="文本框 9"/>
          <p:cNvSpPr txBox="true"/>
          <p:nvPr/>
        </p:nvSpPr>
        <p:spPr>
          <a:xfrm>
            <a:off x="2201869" y="984598"/>
            <a:ext cx="4222909" cy="1014730"/>
          </a:xfrm>
          <a:prstGeom prst="rect">
            <a:avLst/>
          </a:prstGeom>
          <a:noFill/>
        </p:spPr>
        <p:txBody>
          <a:bodyPr wrap="square" rtlCol="0">
            <a:spAutoFit/>
          </a:bodyPr>
          <a:lstStyle/>
          <a:p>
            <a:r>
              <a:rPr lang="zh-CN" altLang="en-US" sz="6000" dirty="0">
                <a:ln>
                  <a:noFill/>
                </a:ln>
                <a:solidFill>
                  <a:schemeClr val="tx1"/>
                </a:solidFill>
                <a:effectLst>
                  <a:outerShdw blurRad="60007" dist="310007" dir="7680000" sy="30000" kx="1300200" algn="ctr" rotWithShape="0">
                    <a:prstClr val="black">
                      <a:alpha val="32000"/>
                    </a:prstClr>
                  </a:outerShdw>
                </a:effectLst>
                <a:latin typeface="方正小标宋简体" panose="02000000000000000000" charset="-122"/>
                <a:ea typeface="方正小标宋简体" panose="02000000000000000000" charset="-122"/>
                <a:cs typeface="阿里巴巴普惠体 H" panose="00020600040101010101" pitchFamily="18" charset="-122"/>
              </a:rPr>
              <a:t>县区分类</a:t>
            </a:r>
            <a:endParaRPr lang="zh-CN" altLang="en-US" sz="6000" dirty="0">
              <a:ln>
                <a:noFill/>
              </a:ln>
              <a:solidFill>
                <a:schemeClr val="tx1"/>
              </a:solidFill>
              <a:effectLst>
                <a:outerShdw blurRad="60007" dist="310007" dir="7680000" sy="30000" kx="1300200" algn="ctr" rotWithShape="0">
                  <a:prstClr val="black">
                    <a:alpha val="32000"/>
                  </a:prstClr>
                </a:outerShdw>
              </a:effectLst>
              <a:latin typeface="方正小标宋简体" panose="02000000000000000000" charset="-122"/>
              <a:ea typeface="方正小标宋简体" panose="02000000000000000000" charset="-122"/>
              <a:cs typeface="阿里巴巴普惠体 H" panose="00020600040101010101" pitchFamily="18" charset="-122"/>
            </a:endParaRPr>
          </a:p>
        </p:txBody>
      </p:sp>
      <p:sp>
        <p:nvSpPr>
          <p:cNvPr id="19" name="文本框 18"/>
          <p:cNvSpPr txBox="true"/>
          <p:nvPr/>
        </p:nvSpPr>
        <p:spPr>
          <a:xfrm>
            <a:off x="8174657" y="1854572"/>
            <a:ext cx="358424" cy="593083"/>
          </a:xfrm>
          <a:custGeom>
            <a:avLst/>
            <a:gdLst/>
            <a:ahLst/>
            <a:cxnLst/>
            <a:rect l="l" t="t" r="r" b="b"/>
            <a:pathLst>
              <a:path w="358424" h="593083">
                <a:moveTo>
                  <a:pt x="178457" y="123"/>
                </a:moveTo>
                <a:cubicBezTo>
                  <a:pt x="249291" y="-1814"/>
                  <a:pt x="297361" y="19205"/>
                  <a:pt x="322666" y="63179"/>
                </a:cubicBezTo>
                <a:cubicBezTo>
                  <a:pt x="347970" y="107152"/>
                  <a:pt x="359845" y="185702"/>
                  <a:pt x="358289" y="298827"/>
                </a:cubicBezTo>
                <a:cubicBezTo>
                  <a:pt x="359845" y="410428"/>
                  <a:pt x="347970" y="487835"/>
                  <a:pt x="322666" y="531047"/>
                </a:cubicBezTo>
                <a:cubicBezTo>
                  <a:pt x="297361" y="574258"/>
                  <a:pt x="249291" y="594896"/>
                  <a:pt x="178457" y="592959"/>
                </a:cubicBezTo>
                <a:cubicBezTo>
                  <a:pt x="107687" y="594896"/>
                  <a:pt x="59871" y="574258"/>
                  <a:pt x="35011" y="531047"/>
                </a:cubicBezTo>
                <a:cubicBezTo>
                  <a:pt x="10150" y="487835"/>
                  <a:pt x="-1470" y="410428"/>
                  <a:pt x="149" y="298827"/>
                </a:cubicBezTo>
                <a:cubicBezTo>
                  <a:pt x="-1470" y="185702"/>
                  <a:pt x="10150" y="107152"/>
                  <a:pt x="35011" y="63179"/>
                </a:cubicBezTo>
                <a:cubicBezTo>
                  <a:pt x="59871" y="19205"/>
                  <a:pt x="107687" y="-1814"/>
                  <a:pt x="178457" y="123"/>
                </a:cubicBezTo>
                <a:close/>
              </a:path>
            </a:pathLst>
          </a:custGeom>
          <a:solidFill>
            <a:srgbClr val="3494BA"/>
          </a:solidFill>
          <a:ln>
            <a:noFill/>
          </a:ln>
          <a:effectLst/>
        </p:spPr>
        <p:txBody>
          <a:bodyPr rot="0" spcFirstLastPara="0" vertOverflow="overflow" horzOverflow="overflow" vert="horz" wrap="square" lIns="91440" tIns="45720" rIns="91440" bIns="45720" numCol="1" spcCol="0" rtlCol="0" fromWordArt="false" anchor="t" anchorCtr="false" forceAA="false" compatLnSpc="true">
            <a:noAutofit/>
          </a:bodyPr>
          <a:lstStyle/>
          <a:p>
            <a:endParaRPr lang="zh-CN" altLang="en-US" sz="12000" dirty="0">
              <a:solidFill>
                <a:srgbClr val="3494BA"/>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等腰三角形 1"/>
          <p:cNvSpPr/>
          <p:nvPr/>
        </p:nvSpPr>
        <p:spPr>
          <a:xfrm flipV="true">
            <a:off x="5420790" y="1980593"/>
            <a:ext cx="1350414" cy="1125157"/>
          </a:xfrm>
          <a:prstGeom prst="triangle">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a:off x="6095997" y="1229193"/>
            <a:ext cx="0" cy="5628807"/>
          </a:xfrm>
          <a:prstGeom prst="line">
            <a:avLst/>
          </a:prstGeom>
          <a:ln>
            <a:solidFill>
              <a:srgbClr val="3494BA"/>
            </a:solidFill>
          </a:ln>
        </p:spPr>
        <p:style>
          <a:lnRef idx="1">
            <a:schemeClr val="accent1"/>
          </a:lnRef>
          <a:fillRef idx="0">
            <a:schemeClr val="accent1"/>
          </a:fillRef>
          <a:effectRef idx="0">
            <a:schemeClr val="accent1"/>
          </a:effectRef>
          <a:fontRef idx="minor">
            <a:schemeClr val="tx1"/>
          </a:fontRef>
        </p:style>
      </p:cxnSp>
      <p:sp>
        <p:nvSpPr>
          <p:cNvPr id="21" name="等腰三角形 20"/>
          <p:cNvSpPr/>
          <p:nvPr/>
        </p:nvSpPr>
        <p:spPr>
          <a:xfrm flipV="true">
            <a:off x="5202000" y="1894544"/>
            <a:ext cx="1771531" cy="1368000"/>
          </a:xfrm>
          <a:prstGeom prst="triangle">
            <a:avLst>
              <a:gd name="adj" fmla="val 50384"/>
            </a:avLst>
          </a:prstGeom>
          <a:solidFill>
            <a:srgbClr val="3494BA">
              <a:alpha val="0"/>
            </a:srgbClr>
          </a:solidFill>
          <a:ln>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flipV="true">
            <a:off x="5420790" y="4360627"/>
            <a:ext cx="1350414" cy="1125157"/>
          </a:xfrm>
          <a:prstGeom prst="triangle">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p:cNvSpPr/>
          <p:nvPr/>
        </p:nvSpPr>
        <p:spPr>
          <a:xfrm flipV="true">
            <a:off x="5202000" y="4274578"/>
            <a:ext cx="1771531" cy="1368000"/>
          </a:xfrm>
          <a:prstGeom prst="triangle">
            <a:avLst>
              <a:gd name="adj" fmla="val 50384"/>
            </a:avLst>
          </a:prstGeom>
          <a:solidFill>
            <a:srgbClr val="3494BA">
              <a:alpha val="0"/>
            </a:srgbClr>
          </a:solidFill>
          <a:ln>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a:off x="-2709154" y="0"/>
            <a:ext cx="5418307" cy="471981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p:cNvCxnSpPr/>
          <p:nvPr/>
        </p:nvCxnSpPr>
        <p:spPr>
          <a:xfrm>
            <a:off x="765110" y="956671"/>
            <a:ext cx="979714" cy="15159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240282" y="1884046"/>
            <a:ext cx="615820" cy="951723"/>
          </a:xfrm>
          <a:prstGeom prst="line">
            <a:avLst/>
          </a:prstGeom>
        </p:spPr>
        <p:style>
          <a:lnRef idx="1">
            <a:schemeClr val="accent1"/>
          </a:lnRef>
          <a:fillRef idx="0">
            <a:schemeClr val="accent1"/>
          </a:fillRef>
          <a:effectRef idx="0">
            <a:schemeClr val="accent1"/>
          </a:effectRef>
          <a:fontRef idx="minor">
            <a:schemeClr val="tx1"/>
          </a:fontRef>
        </p:style>
      </p:cxnSp>
      <p:sp>
        <p:nvSpPr>
          <p:cNvPr id="33" name="等腰三角形 32"/>
          <p:cNvSpPr/>
          <p:nvPr/>
        </p:nvSpPr>
        <p:spPr>
          <a:xfrm flipV="true">
            <a:off x="-79745" y="3135086"/>
            <a:ext cx="1853606" cy="1584729"/>
          </a:xfrm>
          <a:prstGeom prst="triangle">
            <a:avLst>
              <a:gd name="adj" fmla="val 50000"/>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p:cNvSpPr/>
          <p:nvPr/>
        </p:nvSpPr>
        <p:spPr>
          <a:xfrm>
            <a:off x="-1007822" y="3135088"/>
            <a:ext cx="1853606" cy="1584729"/>
          </a:xfrm>
          <a:prstGeom prst="triangle">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rot="16200000">
            <a:off x="7496529" y="4509675"/>
            <a:ext cx="7352525" cy="224331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形状 35"/>
          <p:cNvSpPr/>
          <p:nvPr/>
        </p:nvSpPr>
        <p:spPr>
          <a:xfrm rot="16200000">
            <a:off x="7484713" y="3783326"/>
            <a:ext cx="7376158" cy="2422076"/>
          </a:xfrm>
          <a:custGeom>
            <a:avLst/>
            <a:gdLst>
              <a:gd name="connsiteX0" fmla="*/ 7352525 w 7376158"/>
              <a:gd name="connsiteY0" fmla="*/ 2243314 h 2422076"/>
              <a:gd name="connsiteX1" fmla="*/ 7083209 w 7376158"/>
              <a:gd name="connsiteY1" fmla="*/ 2243314 h 2422076"/>
              <a:gd name="connsiteX2" fmla="*/ 3699896 w 7376158"/>
              <a:gd name="connsiteY2" fmla="*/ 178761 h 2422076"/>
              <a:gd name="connsiteX3" fmla="*/ 316581 w 7376158"/>
              <a:gd name="connsiteY3" fmla="*/ 2243313 h 2422076"/>
              <a:gd name="connsiteX4" fmla="*/ 0 w 7376158"/>
              <a:gd name="connsiteY4" fmla="*/ 2243313 h 2422076"/>
              <a:gd name="connsiteX5" fmla="*/ 3676263 w 7376158"/>
              <a:gd name="connsiteY5" fmla="*/ 0 h 2422076"/>
              <a:gd name="connsiteX6" fmla="*/ 7376158 w 7376158"/>
              <a:gd name="connsiteY6" fmla="*/ 2422076 h 2422076"/>
              <a:gd name="connsiteX7" fmla="*/ 23633 w 7376158"/>
              <a:gd name="connsiteY7" fmla="*/ 2422075 h 2422076"/>
              <a:gd name="connsiteX8" fmla="*/ 316581 w 7376158"/>
              <a:gd name="connsiteY8" fmla="*/ 2243313 h 2422076"/>
              <a:gd name="connsiteX9" fmla="*/ 7083209 w 7376158"/>
              <a:gd name="connsiteY9" fmla="*/ 2243314 h 24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76158" h="2422076">
                <a:moveTo>
                  <a:pt x="7352525" y="2243314"/>
                </a:moveTo>
                <a:lnTo>
                  <a:pt x="7083209" y="2243314"/>
                </a:lnTo>
                <a:lnTo>
                  <a:pt x="3699896" y="178761"/>
                </a:lnTo>
                <a:lnTo>
                  <a:pt x="316581" y="2243313"/>
                </a:lnTo>
                <a:lnTo>
                  <a:pt x="0" y="2243313"/>
                </a:lnTo>
                <a:lnTo>
                  <a:pt x="3676263" y="0"/>
                </a:lnTo>
                <a:close/>
                <a:moveTo>
                  <a:pt x="7376158" y="2422076"/>
                </a:moveTo>
                <a:lnTo>
                  <a:pt x="23633" y="2422075"/>
                </a:lnTo>
                <a:lnTo>
                  <a:pt x="316581" y="2243313"/>
                </a:lnTo>
                <a:lnTo>
                  <a:pt x="7083209" y="2243314"/>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true"/>
          <p:nvPr/>
        </p:nvSpPr>
        <p:spPr>
          <a:xfrm>
            <a:off x="6654800" y="2183765"/>
            <a:ext cx="4364990" cy="922020"/>
          </a:xfrm>
          <a:prstGeom prst="rect">
            <a:avLst/>
          </a:prstGeom>
          <a:noFill/>
        </p:spPr>
        <p:txBody>
          <a:bodyPr wrap="square" rtlCol="0">
            <a:spAutoFit/>
          </a:bodyPr>
          <a:lstStyle/>
          <a:p>
            <a:pPr indent="457200" fontAlgn="auto">
              <a:lnSpc>
                <a:spcPts val="2160"/>
              </a:lnSpc>
              <a:extLst>
                <a:ext uri="{35155182-B16C-46BC-9424-99874614C6A1}">
                  <wpsdc:indentchars xmlns:wpsdc="http://www.wps.cn/officeDocument/2017/drawingmlCustomData" val="200" checksum="59296752"/>
                </a:ext>
              </a:extLst>
            </a:pPr>
            <a:r>
              <a:rPr lang="zh-CN" altLang="en-US" dirty="0">
                <a:latin typeface="方正楷体_GBK" panose="02000000000000000000" charset="-122"/>
                <a:ea typeface="方正楷体_GBK" panose="02000000000000000000" charset="-122"/>
                <a:cs typeface="方正楷体_GBK" panose="02000000000000000000" charset="-122"/>
              </a:rPr>
              <a:t>提标后</a:t>
            </a:r>
            <a:r>
              <a:rPr dirty="0">
                <a:latin typeface="方正楷体_GBK" panose="02000000000000000000" charset="-122"/>
                <a:ea typeface="方正楷体_GBK" panose="02000000000000000000" charset="-122"/>
                <a:cs typeface="方正楷体_GBK" panose="02000000000000000000" charset="-122"/>
              </a:rPr>
              <a:t>我市城市低保平均标准为722元/人/月，农村低保平均标准为7392元/人/年</a:t>
            </a:r>
            <a:endParaRPr dirty="0">
              <a:latin typeface="方正楷体_GBK" panose="02000000000000000000" charset="-122"/>
              <a:ea typeface="方正楷体_GBK" panose="02000000000000000000" charset="-122"/>
              <a:cs typeface="方正楷体_GBK" panose="02000000000000000000" charset="-122"/>
            </a:endParaRPr>
          </a:p>
        </p:txBody>
      </p:sp>
      <p:sp>
        <p:nvSpPr>
          <p:cNvPr id="41" name="文本框 40"/>
          <p:cNvSpPr txBox="true"/>
          <p:nvPr/>
        </p:nvSpPr>
        <p:spPr>
          <a:xfrm>
            <a:off x="976630" y="4719955"/>
            <a:ext cx="4534535" cy="1476375"/>
          </a:xfrm>
          <a:prstGeom prst="rect">
            <a:avLst/>
          </a:prstGeom>
          <a:noFill/>
        </p:spPr>
        <p:txBody>
          <a:bodyPr wrap="square" rtlCol="0">
            <a:spAutoFit/>
          </a:bodyPr>
          <a:lstStyle/>
          <a:p>
            <a:pPr indent="457200" algn="l">
              <a:lnSpc>
                <a:spcPts val="2160"/>
              </a:lnSpc>
              <a:buClrTx/>
              <a:buSzTx/>
              <a:buFontTx/>
              <a:extLst>
                <a:ext uri="{35155182-B16C-46BC-9424-99874614C6A1}">
                  <wpsdc:indentchars xmlns:wpsdc="http://www.wps.cn/officeDocument/2017/drawingmlCustomData" val="200" checksum="59296752"/>
                </a:ext>
              </a:extLst>
            </a:pPr>
            <a:r>
              <a:rPr sz="1800" dirty="0">
                <a:latin typeface="方正楷体_GBK" panose="02000000000000000000" charset="-122"/>
                <a:ea typeface="方正楷体_GBK" panose="02000000000000000000" charset="-122"/>
                <a:cs typeface="方正楷体_GBK" panose="02000000000000000000" charset="-122"/>
              </a:rPr>
              <a:t>全市城市分散供养基本生活平均标准为938元/人/月、城市集中供养基本生活平均标准为1032元/人/月、农村分散供养基本生活平均标准为9610元/人/年、农村集中供养基本生活平均标准为10571元/人/年。</a:t>
            </a:r>
            <a:endParaRPr sz="1800" dirty="0">
              <a:latin typeface="方正楷体_GBK" panose="02000000000000000000" charset="-122"/>
              <a:ea typeface="方正楷体_GBK" panose="02000000000000000000" charset="-122"/>
              <a:cs typeface="方正楷体_GBK" panose="02000000000000000000" charset="-122"/>
            </a:endParaRPr>
          </a:p>
        </p:txBody>
      </p:sp>
      <p:sp>
        <p:nvSpPr>
          <p:cNvPr id="42" name="文本框 41"/>
          <p:cNvSpPr txBox="true"/>
          <p:nvPr/>
        </p:nvSpPr>
        <p:spPr>
          <a:xfrm>
            <a:off x="4208980" y="307083"/>
            <a:ext cx="6244047" cy="922020"/>
          </a:xfrm>
          <a:prstGeom prst="rect">
            <a:avLst/>
          </a:prstGeom>
          <a:noFill/>
        </p:spPr>
        <p:txBody>
          <a:bodyPr wrap="square" rtlCol="0">
            <a:spAutoFit/>
          </a:bodyPr>
          <a:lstStyle/>
          <a:p>
            <a:r>
              <a:rPr lang="zh-CN" altLang="en-US" sz="5400" dirty="0">
                <a:effectLst>
                  <a:outerShdw blurRad="60007" dist="310007" dir="7680000" sy="30000" kx="1300200" algn="ctr" rotWithShape="0">
                    <a:prstClr val="black">
                      <a:alpha val="32000"/>
                    </a:prstClr>
                  </a:outerShdw>
                </a:effectLst>
                <a:latin typeface="方正小标宋简体" panose="02000000000000000000" charset="-122"/>
                <a:ea typeface="方正小标宋简体" panose="02000000000000000000" charset="-122"/>
                <a:cs typeface="阿里巴巴普惠体 M" panose="00020600040101010101" pitchFamily="18" charset="-122"/>
              </a:rPr>
              <a:t>平</a:t>
            </a:r>
            <a:r>
              <a:rPr lang="en-US" altLang="zh-CN" sz="5400" dirty="0">
                <a:effectLst>
                  <a:outerShdw blurRad="60007" dist="310007" dir="7680000" sy="30000" kx="1300200" algn="ctr" rotWithShape="0">
                    <a:prstClr val="black">
                      <a:alpha val="32000"/>
                    </a:prstClr>
                  </a:outerShdw>
                </a:effectLst>
                <a:latin typeface="方正小标宋简体" panose="02000000000000000000" charset="-122"/>
                <a:ea typeface="方正小标宋简体" panose="02000000000000000000" charset="-122"/>
                <a:cs typeface="阿里巴巴普惠体 M" panose="00020600040101010101" pitchFamily="18" charset="-122"/>
              </a:rPr>
              <a:t> </a:t>
            </a:r>
            <a:r>
              <a:rPr lang="zh-CN" altLang="en-US" sz="5400" dirty="0">
                <a:effectLst>
                  <a:outerShdw blurRad="60007" dist="310007" dir="7680000" sy="30000" kx="1300200" algn="ctr" rotWithShape="0">
                    <a:prstClr val="black">
                      <a:alpha val="32000"/>
                    </a:prstClr>
                  </a:outerShdw>
                </a:effectLst>
                <a:latin typeface="方正小标宋简体" panose="02000000000000000000" charset="-122"/>
                <a:ea typeface="方正小标宋简体" panose="02000000000000000000" charset="-122"/>
                <a:cs typeface="阿里巴巴普惠体 M" panose="00020600040101010101" pitchFamily="18" charset="-122"/>
              </a:rPr>
              <a:t>均</a:t>
            </a:r>
            <a:r>
              <a:rPr lang="en-US" altLang="zh-CN" sz="5400" dirty="0">
                <a:effectLst>
                  <a:outerShdw blurRad="60007" dist="310007" dir="7680000" sy="30000" kx="1300200" algn="ctr" rotWithShape="0">
                    <a:prstClr val="black">
                      <a:alpha val="32000"/>
                    </a:prstClr>
                  </a:outerShdw>
                </a:effectLst>
                <a:latin typeface="方正小标宋简体" panose="02000000000000000000" charset="-122"/>
                <a:ea typeface="方正小标宋简体" panose="02000000000000000000" charset="-122"/>
                <a:cs typeface="阿里巴巴普惠体 M" panose="00020600040101010101" pitchFamily="18" charset="-122"/>
              </a:rPr>
              <a:t> </a:t>
            </a:r>
            <a:r>
              <a:rPr lang="zh-CN" altLang="en-US" sz="5400" dirty="0">
                <a:effectLst>
                  <a:outerShdw blurRad="60007" dist="310007" dir="7680000" sy="30000" kx="1300200" algn="ctr" rotWithShape="0">
                    <a:prstClr val="black">
                      <a:alpha val="32000"/>
                    </a:prstClr>
                  </a:outerShdw>
                </a:effectLst>
                <a:latin typeface="方正小标宋简体" panose="02000000000000000000" charset="-122"/>
                <a:ea typeface="方正小标宋简体" panose="02000000000000000000" charset="-122"/>
                <a:cs typeface="阿里巴巴普惠体 M" panose="00020600040101010101" pitchFamily="18" charset="-122"/>
              </a:rPr>
              <a:t>标</a:t>
            </a:r>
            <a:r>
              <a:rPr lang="en-US" altLang="zh-CN" sz="5400" dirty="0">
                <a:effectLst>
                  <a:outerShdw blurRad="60007" dist="310007" dir="7680000" sy="30000" kx="1300200" algn="ctr" rotWithShape="0">
                    <a:prstClr val="black">
                      <a:alpha val="32000"/>
                    </a:prstClr>
                  </a:outerShdw>
                </a:effectLst>
                <a:latin typeface="方正小标宋简体" panose="02000000000000000000" charset="-122"/>
                <a:ea typeface="方正小标宋简体" panose="02000000000000000000" charset="-122"/>
                <a:cs typeface="阿里巴巴普惠体 M" panose="00020600040101010101" pitchFamily="18" charset="-122"/>
              </a:rPr>
              <a:t> </a:t>
            </a:r>
            <a:r>
              <a:rPr lang="zh-CN" altLang="en-US" sz="5400" dirty="0">
                <a:effectLst>
                  <a:outerShdw blurRad="60007" dist="310007" dir="7680000" sy="30000" kx="1300200" algn="ctr" rotWithShape="0">
                    <a:prstClr val="black">
                      <a:alpha val="32000"/>
                    </a:prstClr>
                  </a:outerShdw>
                </a:effectLst>
                <a:latin typeface="方正小标宋简体" panose="02000000000000000000" charset="-122"/>
                <a:ea typeface="方正小标宋简体" panose="02000000000000000000" charset="-122"/>
                <a:cs typeface="阿里巴巴普惠体 M" panose="00020600040101010101" pitchFamily="18" charset="-122"/>
              </a:rPr>
              <a:t>准</a:t>
            </a:r>
            <a:endParaRPr lang="zh-CN" altLang="en-US" sz="5400" dirty="0">
              <a:effectLst>
                <a:outerShdw blurRad="60007" dist="310007" dir="7680000" sy="30000" kx="1300200" algn="ctr" rotWithShape="0">
                  <a:prstClr val="black">
                    <a:alpha val="32000"/>
                  </a:prstClr>
                </a:outerShdw>
              </a:effectLst>
              <a:latin typeface="方正小标宋简体" panose="02000000000000000000" charset="-122"/>
              <a:ea typeface="方正小标宋简体" panose="02000000000000000000" charset="-122"/>
              <a:cs typeface="阿里巴巴普惠体 M" panose="00020600040101010101" pitchFamily="18" charset="-122"/>
            </a:endParaRPr>
          </a:p>
        </p:txBody>
      </p:sp>
      <p:pic>
        <p:nvPicPr>
          <p:cNvPr id="8" name="图形 7" descr="饼图"/>
          <p:cNvPicPr>
            <a:picLocks noChangeAspect="true"/>
          </p:cNvPicPr>
          <p:nvPr/>
        </p:nvPicPr>
        <p:blipFill>
          <a:blip r:embed="rId1" cstate="email">
            <a:extLst>
              <a:ext uri="{96DAC541-7B7A-43D3-8B79-37D633B846F1}">
                <asvg:svgBlip xmlns:asvg="http://schemas.microsoft.com/office/drawing/2016/SVG/main" r:embed="rId2"/>
              </a:ext>
            </a:extLst>
          </a:blip>
          <a:stretch>
            <a:fillRect/>
          </a:stretch>
        </p:blipFill>
        <p:spPr>
          <a:xfrm>
            <a:off x="5752497" y="4432240"/>
            <a:ext cx="688338" cy="688338"/>
          </a:xfrm>
          <a:prstGeom prst="rect">
            <a:avLst/>
          </a:prstGeom>
        </p:spPr>
      </p:pic>
      <p:pic>
        <p:nvPicPr>
          <p:cNvPr id="10" name="图形 9" descr="靶心"/>
          <p:cNvPicPr>
            <a:picLocks noChangeAspect="true"/>
          </p:cNvPicPr>
          <p:nvPr/>
        </p:nvPicPr>
        <p:blipFill>
          <a:blip r:embed="rId3" cstate="email">
            <a:extLst>
              <a:ext uri="{96DAC541-7B7A-43D3-8B79-37D633B846F1}">
                <asvg:svgBlip xmlns:asvg="http://schemas.microsoft.com/office/drawing/2016/SVG/main" r:embed="rId4"/>
              </a:ext>
            </a:extLst>
          </a:blip>
          <a:stretch>
            <a:fillRect/>
          </a:stretch>
        </p:blipFill>
        <p:spPr>
          <a:xfrm>
            <a:off x="5759868" y="2043762"/>
            <a:ext cx="672257" cy="67225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直接连接符 4"/>
          <p:cNvCxnSpPr/>
          <p:nvPr/>
        </p:nvCxnSpPr>
        <p:spPr>
          <a:xfrm>
            <a:off x="6095997" y="0"/>
            <a:ext cx="0" cy="6858000"/>
          </a:xfrm>
          <a:prstGeom prst="line">
            <a:avLst/>
          </a:prstGeom>
          <a:ln>
            <a:solidFill>
              <a:srgbClr val="3494BA"/>
            </a:solidFill>
          </a:ln>
        </p:spPr>
        <p:style>
          <a:lnRef idx="1">
            <a:schemeClr val="accent1"/>
          </a:lnRef>
          <a:fillRef idx="0">
            <a:schemeClr val="accent1"/>
          </a:fillRef>
          <a:effectRef idx="0">
            <a:schemeClr val="accent1"/>
          </a:effectRef>
          <a:fontRef idx="minor">
            <a:schemeClr val="tx1"/>
          </a:fontRef>
        </p:style>
      </p:cxnSp>
      <p:sp>
        <p:nvSpPr>
          <p:cNvPr id="17" name="等腰三角形 16"/>
          <p:cNvSpPr/>
          <p:nvPr/>
        </p:nvSpPr>
        <p:spPr>
          <a:xfrm flipV="true">
            <a:off x="5415072" y="3743292"/>
            <a:ext cx="1350414" cy="1125157"/>
          </a:xfrm>
          <a:prstGeom prst="triangle">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p:nvSpPr>
        <p:spPr>
          <a:xfrm flipV="true">
            <a:off x="5196282" y="3657243"/>
            <a:ext cx="1771531" cy="1368000"/>
          </a:xfrm>
          <a:prstGeom prst="triangle">
            <a:avLst>
              <a:gd name="adj" fmla="val 50384"/>
            </a:avLst>
          </a:prstGeom>
          <a:solidFill>
            <a:srgbClr val="3494BA">
              <a:alpha val="0"/>
            </a:srgbClr>
          </a:solidFill>
          <a:ln>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flipV="true">
            <a:off x="5415072" y="1406326"/>
            <a:ext cx="1350414" cy="1125157"/>
          </a:xfrm>
          <a:prstGeom prst="triangle">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flipV="true">
            <a:off x="5196282" y="1320277"/>
            <a:ext cx="1771531" cy="1368000"/>
          </a:xfrm>
          <a:prstGeom prst="triangle">
            <a:avLst>
              <a:gd name="adj" fmla="val 50384"/>
            </a:avLst>
          </a:prstGeom>
          <a:solidFill>
            <a:srgbClr val="3494BA">
              <a:alpha val="0"/>
            </a:srgbClr>
          </a:solidFill>
          <a:ln>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a:off x="-2709154" y="0"/>
            <a:ext cx="5418307" cy="471981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p:nvPr/>
        </p:nvCxnSpPr>
        <p:spPr>
          <a:xfrm>
            <a:off x="765110" y="956671"/>
            <a:ext cx="979714" cy="15159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240282" y="1884046"/>
            <a:ext cx="615820" cy="951723"/>
          </a:xfrm>
          <a:prstGeom prst="line">
            <a:avLst/>
          </a:prstGeom>
        </p:spPr>
        <p:style>
          <a:lnRef idx="1">
            <a:schemeClr val="accent1"/>
          </a:lnRef>
          <a:fillRef idx="0">
            <a:schemeClr val="accent1"/>
          </a:fillRef>
          <a:effectRef idx="0">
            <a:schemeClr val="accent1"/>
          </a:effectRef>
          <a:fontRef idx="minor">
            <a:schemeClr val="tx1"/>
          </a:fontRef>
        </p:style>
      </p:cxnSp>
      <p:sp>
        <p:nvSpPr>
          <p:cNvPr id="24" name="等腰三角形 23"/>
          <p:cNvSpPr/>
          <p:nvPr/>
        </p:nvSpPr>
        <p:spPr>
          <a:xfrm flipV="true">
            <a:off x="-79745" y="3135086"/>
            <a:ext cx="1853606" cy="1584729"/>
          </a:xfrm>
          <a:prstGeom prst="triangle">
            <a:avLst>
              <a:gd name="adj" fmla="val 50000"/>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p:cNvSpPr/>
          <p:nvPr/>
        </p:nvSpPr>
        <p:spPr>
          <a:xfrm>
            <a:off x="-1007822" y="3135088"/>
            <a:ext cx="1853606" cy="1584729"/>
          </a:xfrm>
          <a:prstGeom prst="triangle">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p:cNvSpPr/>
          <p:nvPr/>
        </p:nvSpPr>
        <p:spPr>
          <a:xfrm rot="16200000">
            <a:off x="7496529" y="4509675"/>
            <a:ext cx="7352525" cy="224331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形状 26"/>
          <p:cNvSpPr/>
          <p:nvPr/>
        </p:nvSpPr>
        <p:spPr>
          <a:xfrm rot="16200000">
            <a:off x="7484713" y="3783326"/>
            <a:ext cx="7376158" cy="2422076"/>
          </a:xfrm>
          <a:custGeom>
            <a:avLst/>
            <a:gdLst>
              <a:gd name="connsiteX0" fmla="*/ 7352525 w 7376158"/>
              <a:gd name="connsiteY0" fmla="*/ 2243314 h 2422076"/>
              <a:gd name="connsiteX1" fmla="*/ 7083209 w 7376158"/>
              <a:gd name="connsiteY1" fmla="*/ 2243314 h 2422076"/>
              <a:gd name="connsiteX2" fmla="*/ 3699896 w 7376158"/>
              <a:gd name="connsiteY2" fmla="*/ 178761 h 2422076"/>
              <a:gd name="connsiteX3" fmla="*/ 316581 w 7376158"/>
              <a:gd name="connsiteY3" fmla="*/ 2243313 h 2422076"/>
              <a:gd name="connsiteX4" fmla="*/ 0 w 7376158"/>
              <a:gd name="connsiteY4" fmla="*/ 2243313 h 2422076"/>
              <a:gd name="connsiteX5" fmla="*/ 3676263 w 7376158"/>
              <a:gd name="connsiteY5" fmla="*/ 0 h 2422076"/>
              <a:gd name="connsiteX6" fmla="*/ 7376158 w 7376158"/>
              <a:gd name="connsiteY6" fmla="*/ 2422076 h 2422076"/>
              <a:gd name="connsiteX7" fmla="*/ 23633 w 7376158"/>
              <a:gd name="connsiteY7" fmla="*/ 2422075 h 2422076"/>
              <a:gd name="connsiteX8" fmla="*/ 316581 w 7376158"/>
              <a:gd name="connsiteY8" fmla="*/ 2243313 h 2422076"/>
              <a:gd name="connsiteX9" fmla="*/ 7083209 w 7376158"/>
              <a:gd name="connsiteY9" fmla="*/ 2243314 h 24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76158" h="2422076">
                <a:moveTo>
                  <a:pt x="7352525" y="2243314"/>
                </a:moveTo>
                <a:lnTo>
                  <a:pt x="7083209" y="2243314"/>
                </a:lnTo>
                <a:lnTo>
                  <a:pt x="3699896" y="178761"/>
                </a:lnTo>
                <a:lnTo>
                  <a:pt x="316581" y="2243313"/>
                </a:lnTo>
                <a:lnTo>
                  <a:pt x="0" y="2243313"/>
                </a:lnTo>
                <a:lnTo>
                  <a:pt x="3676263" y="0"/>
                </a:lnTo>
                <a:close/>
                <a:moveTo>
                  <a:pt x="7376158" y="2422076"/>
                </a:moveTo>
                <a:lnTo>
                  <a:pt x="23633" y="2422075"/>
                </a:lnTo>
                <a:lnTo>
                  <a:pt x="316581" y="2243313"/>
                </a:lnTo>
                <a:lnTo>
                  <a:pt x="7083209" y="2243314"/>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10800000" flipV="true">
            <a:off x="-66317" y="4719815"/>
            <a:ext cx="1853606" cy="1584729"/>
          </a:xfrm>
          <a:prstGeom prst="triangle">
            <a:avLst>
              <a:gd name="adj" fmla="val 50000"/>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true"/>
          <p:nvPr/>
        </p:nvSpPr>
        <p:spPr>
          <a:xfrm>
            <a:off x="1384300" y="4256405"/>
            <a:ext cx="4394200" cy="1753235"/>
          </a:xfrm>
          <a:prstGeom prst="rect">
            <a:avLst/>
          </a:prstGeom>
          <a:noFill/>
        </p:spPr>
        <p:txBody>
          <a:bodyPr wrap="square" rtlCol="0">
            <a:spAutoFit/>
          </a:bodyPr>
          <a:lstStyle/>
          <a:p>
            <a:pPr indent="457200" fontAlgn="auto">
              <a:extLst>
                <a:ext uri="{35155182-B16C-46BC-9424-99874614C6A1}">
                  <wpsdc:indentchars xmlns:wpsdc="http://www.wps.cn/officeDocument/2017/drawingmlCustomData" val="200" checksum="59296752"/>
                </a:ext>
              </a:extLst>
            </a:pPr>
            <a:r>
              <a:rPr dirty="0">
                <a:latin typeface="方正楷体_GBK" panose="02000000000000000000" charset="-122"/>
                <a:ea typeface="方正楷体_GBK" panose="02000000000000000000" charset="-122"/>
                <a:cs typeface="方正楷体_GBK" panose="02000000000000000000" charset="-122"/>
              </a:rPr>
              <a:t>2024年，我市对市福利院集中供养的年满18周岁，不符合特困条件的成年“三无”人员（成年院民）供养标准调整为每人每月1107元。今年继续按全市城市特困集中供养对象生活标准平均增加额（29元），对应调整为每人每月1136元。</a:t>
            </a:r>
            <a:endParaRPr dirty="0">
              <a:latin typeface="方正楷体_GBK" panose="02000000000000000000" charset="-122"/>
              <a:ea typeface="方正楷体_GBK" panose="02000000000000000000" charset="-122"/>
              <a:cs typeface="方正楷体_GBK" panose="02000000000000000000" charset="-122"/>
            </a:endParaRPr>
          </a:p>
        </p:txBody>
      </p:sp>
      <p:sp>
        <p:nvSpPr>
          <p:cNvPr id="32" name="文本框 31"/>
          <p:cNvSpPr txBox="true"/>
          <p:nvPr/>
        </p:nvSpPr>
        <p:spPr>
          <a:xfrm>
            <a:off x="6766128" y="1883939"/>
            <a:ext cx="6244047" cy="460375"/>
          </a:xfrm>
          <a:prstGeom prst="rect">
            <a:avLst/>
          </a:prstGeom>
          <a:noFill/>
        </p:spPr>
        <p:txBody>
          <a:bodyPr wrap="square" rtlCol="0">
            <a:spAutoFit/>
          </a:bodyPr>
          <a:lstStyle/>
          <a:p>
            <a:r>
              <a:rPr lang="zh-CN" altLang="en-US" sz="2400" dirty="0">
                <a:effectLst>
                  <a:outerShdw blurRad="60007" dist="310007" dir="7680000" sy="30000" kx="1300200" algn="ctr" rotWithShape="0">
                    <a:prstClr val="black">
                      <a:alpha val="32000"/>
                    </a:prstClr>
                  </a:outerShdw>
                </a:effectLst>
                <a:latin typeface="方正小标宋简体" panose="02000000000000000000" charset="-122"/>
                <a:ea typeface="方正小标宋简体" panose="02000000000000000000" charset="-122"/>
                <a:cs typeface="方正小标宋简体" panose="02000000000000000000" charset="-122"/>
              </a:rPr>
              <a:t>成年院民供养标准</a:t>
            </a:r>
            <a:endParaRPr lang="zh-CN" altLang="en-US" sz="2400" dirty="0">
              <a:effectLst>
                <a:outerShdw blurRad="60007" dist="310007" dir="7680000" sy="30000" kx="1300200" algn="ctr" rotWithShape="0">
                  <a:prstClr val="black">
                    <a:alpha val="32000"/>
                  </a:prstClr>
                </a:outerShdw>
              </a:effectLst>
              <a:latin typeface="方正小标宋简体" panose="02000000000000000000" charset="-122"/>
              <a:ea typeface="方正小标宋简体" panose="02000000000000000000" charset="-122"/>
              <a:cs typeface="方正小标宋简体" panose="02000000000000000000" charset="-122"/>
            </a:endParaRPr>
          </a:p>
        </p:txBody>
      </p:sp>
      <p:pic>
        <p:nvPicPr>
          <p:cNvPr id="33" name="图形 32" descr="赞"/>
          <p:cNvPicPr>
            <a:picLocks noChangeAspect="true"/>
          </p:cNvPicPr>
          <p:nvPr/>
        </p:nvPicPr>
        <p:blipFill>
          <a:blip r:embed="rId1" cstate="email">
            <a:extLst>
              <a:ext uri="{96DAC541-7B7A-43D3-8B79-37D633B846F1}">
                <asvg:svgBlip xmlns:asvg="http://schemas.microsoft.com/office/drawing/2016/SVG/main" r:embed="rId2"/>
              </a:ext>
            </a:extLst>
          </a:blip>
          <a:stretch>
            <a:fillRect/>
          </a:stretch>
        </p:blipFill>
        <p:spPr>
          <a:xfrm>
            <a:off x="5778224" y="1490165"/>
            <a:ext cx="624110" cy="624110"/>
          </a:xfrm>
          <a:prstGeom prst="rect">
            <a:avLst/>
          </a:prstGeom>
        </p:spPr>
      </p:pic>
      <p:pic>
        <p:nvPicPr>
          <p:cNvPr id="34" name="图形 33" descr="业务增长"/>
          <p:cNvPicPr>
            <a:picLocks noChangeAspect="true"/>
          </p:cNvPicPr>
          <p:nvPr/>
        </p:nvPicPr>
        <p:blipFill>
          <a:blip r:embed="rId3" cstate="email">
            <a:extLst>
              <a:ext uri="{96DAC541-7B7A-43D3-8B79-37D633B846F1}">
                <asvg:svgBlip xmlns:asvg="http://schemas.microsoft.com/office/drawing/2016/SVG/main" r:embed="rId4"/>
              </a:ext>
            </a:extLst>
          </a:blip>
          <a:stretch>
            <a:fillRect/>
          </a:stretch>
        </p:blipFill>
        <p:spPr>
          <a:xfrm>
            <a:off x="5823756" y="3849395"/>
            <a:ext cx="657614" cy="6576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直接连接符 4"/>
          <p:cNvCxnSpPr/>
          <p:nvPr/>
        </p:nvCxnSpPr>
        <p:spPr>
          <a:xfrm>
            <a:off x="6095997" y="0"/>
            <a:ext cx="0" cy="6858000"/>
          </a:xfrm>
          <a:prstGeom prst="line">
            <a:avLst/>
          </a:prstGeom>
          <a:ln>
            <a:solidFill>
              <a:srgbClr val="3494BA"/>
            </a:solidFill>
          </a:ln>
        </p:spPr>
        <p:style>
          <a:lnRef idx="1">
            <a:schemeClr val="accent1"/>
          </a:lnRef>
          <a:fillRef idx="0">
            <a:schemeClr val="accent1"/>
          </a:fillRef>
          <a:effectRef idx="0">
            <a:schemeClr val="accent1"/>
          </a:effectRef>
          <a:fontRef idx="minor">
            <a:schemeClr val="tx1"/>
          </a:fontRef>
        </p:style>
      </p:cxnSp>
      <p:sp>
        <p:nvSpPr>
          <p:cNvPr id="17" name="等腰三角形 16"/>
          <p:cNvSpPr/>
          <p:nvPr/>
        </p:nvSpPr>
        <p:spPr>
          <a:xfrm flipV="true">
            <a:off x="5415072" y="3743292"/>
            <a:ext cx="1350414" cy="1125157"/>
          </a:xfrm>
          <a:prstGeom prst="triangle">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p:nvSpPr>
        <p:spPr>
          <a:xfrm flipV="true">
            <a:off x="5196282" y="3657243"/>
            <a:ext cx="1771531" cy="1368000"/>
          </a:xfrm>
          <a:prstGeom prst="triangle">
            <a:avLst>
              <a:gd name="adj" fmla="val 50384"/>
            </a:avLst>
          </a:prstGeom>
          <a:solidFill>
            <a:srgbClr val="3494BA">
              <a:alpha val="0"/>
            </a:srgbClr>
          </a:solidFill>
          <a:ln>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flipV="true">
            <a:off x="5415072" y="1406326"/>
            <a:ext cx="1350414" cy="1125157"/>
          </a:xfrm>
          <a:prstGeom prst="triangle">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flipV="true">
            <a:off x="5196282" y="1320277"/>
            <a:ext cx="1771531" cy="1368000"/>
          </a:xfrm>
          <a:prstGeom prst="triangle">
            <a:avLst>
              <a:gd name="adj" fmla="val 50384"/>
            </a:avLst>
          </a:prstGeom>
          <a:solidFill>
            <a:srgbClr val="3494BA">
              <a:alpha val="0"/>
            </a:srgbClr>
          </a:solidFill>
          <a:ln>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a:off x="-2689469" y="-107950"/>
            <a:ext cx="5418307" cy="471981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p:nvPr/>
        </p:nvCxnSpPr>
        <p:spPr>
          <a:xfrm>
            <a:off x="765110" y="956671"/>
            <a:ext cx="979714" cy="15159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240282" y="1884046"/>
            <a:ext cx="615820" cy="951723"/>
          </a:xfrm>
          <a:prstGeom prst="line">
            <a:avLst/>
          </a:prstGeom>
        </p:spPr>
        <p:style>
          <a:lnRef idx="1">
            <a:schemeClr val="accent1"/>
          </a:lnRef>
          <a:fillRef idx="0">
            <a:schemeClr val="accent1"/>
          </a:fillRef>
          <a:effectRef idx="0">
            <a:schemeClr val="accent1"/>
          </a:effectRef>
          <a:fontRef idx="minor">
            <a:schemeClr val="tx1"/>
          </a:fontRef>
        </p:style>
      </p:cxnSp>
      <p:sp>
        <p:nvSpPr>
          <p:cNvPr id="24" name="等腰三角形 23"/>
          <p:cNvSpPr/>
          <p:nvPr/>
        </p:nvSpPr>
        <p:spPr>
          <a:xfrm flipV="true">
            <a:off x="-79745" y="3135086"/>
            <a:ext cx="1853606" cy="1584729"/>
          </a:xfrm>
          <a:prstGeom prst="triangle">
            <a:avLst>
              <a:gd name="adj" fmla="val 50000"/>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p:cNvSpPr/>
          <p:nvPr/>
        </p:nvSpPr>
        <p:spPr>
          <a:xfrm>
            <a:off x="-1007822" y="3135088"/>
            <a:ext cx="1853606" cy="1584729"/>
          </a:xfrm>
          <a:prstGeom prst="triangle">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p:cNvSpPr/>
          <p:nvPr/>
        </p:nvSpPr>
        <p:spPr>
          <a:xfrm rot="16200000">
            <a:off x="7496529" y="4509675"/>
            <a:ext cx="7352525" cy="224331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形状 26"/>
          <p:cNvSpPr/>
          <p:nvPr/>
        </p:nvSpPr>
        <p:spPr>
          <a:xfrm rot="16200000">
            <a:off x="7484713" y="3783326"/>
            <a:ext cx="7376158" cy="2422076"/>
          </a:xfrm>
          <a:custGeom>
            <a:avLst/>
            <a:gdLst>
              <a:gd name="connsiteX0" fmla="*/ 7352525 w 7376158"/>
              <a:gd name="connsiteY0" fmla="*/ 2243314 h 2422076"/>
              <a:gd name="connsiteX1" fmla="*/ 7083209 w 7376158"/>
              <a:gd name="connsiteY1" fmla="*/ 2243314 h 2422076"/>
              <a:gd name="connsiteX2" fmla="*/ 3699896 w 7376158"/>
              <a:gd name="connsiteY2" fmla="*/ 178761 h 2422076"/>
              <a:gd name="connsiteX3" fmla="*/ 316581 w 7376158"/>
              <a:gd name="connsiteY3" fmla="*/ 2243313 h 2422076"/>
              <a:gd name="connsiteX4" fmla="*/ 0 w 7376158"/>
              <a:gd name="connsiteY4" fmla="*/ 2243313 h 2422076"/>
              <a:gd name="connsiteX5" fmla="*/ 3676263 w 7376158"/>
              <a:gd name="connsiteY5" fmla="*/ 0 h 2422076"/>
              <a:gd name="connsiteX6" fmla="*/ 7376158 w 7376158"/>
              <a:gd name="connsiteY6" fmla="*/ 2422076 h 2422076"/>
              <a:gd name="connsiteX7" fmla="*/ 23633 w 7376158"/>
              <a:gd name="connsiteY7" fmla="*/ 2422075 h 2422076"/>
              <a:gd name="connsiteX8" fmla="*/ 316581 w 7376158"/>
              <a:gd name="connsiteY8" fmla="*/ 2243313 h 2422076"/>
              <a:gd name="connsiteX9" fmla="*/ 7083209 w 7376158"/>
              <a:gd name="connsiteY9" fmla="*/ 2243314 h 24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76158" h="2422076">
                <a:moveTo>
                  <a:pt x="7352525" y="2243314"/>
                </a:moveTo>
                <a:lnTo>
                  <a:pt x="7083209" y="2243314"/>
                </a:lnTo>
                <a:lnTo>
                  <a:pt x="3699896" y="178761"/>
                </a:lnTo>
                <a:lnTo>
                  <a:pt x="316581" y="2243313"/>
                </a:lnTo>
                <a:lnTo>
                  <a:pt x="0" y="2243313"/>
                </a:lnTo>
                <a:lnTo>
                  <a:pt x="3676263" y="0"/>
                </a:lnTo>
                <a:close/>
                <a:moveTo>
                  <a:pt x="7376158" y="2422076"/>
                </a:moveTo>
                <a:lnTo>
                  <a:pt x="23633" y="2422075"/>
                </a:lnTo>
                <a:lnTo>
                  <a:pt x="316581" y="2243313"/>
                </a:lnTo>
                <a:lnTo>
                  <a:pt x="7083209" y="2243314"/>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10800000" flipV="true">
            <a:off x="-173632" y="4838560"/>
            <a:ext cx="1853606" cy="1584729"/>
          </a:xfrm>
          <a:prstGeom prst="triangle">
            <a:avLst>
              <a:gd name="adj" fmla="val 50000"/>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true"/>
          <p:nvPr/>
        </p:nvSpPr>
        <p:spPr>
          <a:xfrm>
            <a:off x="1429385" y="3997960"/>
            <a:ext cx="4394200" cy="2306955"/>
          </a:xfrm>
          <a:prstGeom prst="rect">
            <a:avLst/>
          </a:prstGeom>
          <a:noFill/>
        </p:spPr>
        <p:txBody>
          <a:bodyPr wrap="square" rtlCol="0">
            <a:spAutoFit/>
          </a:bodyPr>
          <a:lstStyle/>
          <a:p>
            <a:pPr indent="457200" fontAlgn="auto">
              <a:extLst>
                <a:ext uri="{35155182-B16C-46BC-9424-99874614C6A1}">
                  <wpsdc:indentchars xmlns:wpsdc="http://www.wps.cn/officeDocument/2017/drawingmlCustomData" val="200" checksum="59296752"/>
                </a:ext>
              </a:extLst>
            </a:pPr>
            <a:r>
              <a:rPr dirty="0">
                <a:latin typeface="方正楷体_GBK" panose="02000000000000000000" charset="-122"/>
                <a:ea typeface="方正楷体_GBK" panose="02000000000000000000" charset="-122"/>
                <a:cs typeface="方正楷体_GBK" panose="02000000000000000000" charset="-122"/>
              </a:rPr>
              <a:t>由于城乡特困集中供养人员照料护理标准随最低工资标准调整做相应提标。根据《山西省人民政府办公厅关于调整我省最低工资标准的通知》（晋政办发〔2024〕58号）文件规定,我市城乡特困集中供养人员照料护理标准全自理、半自理、全护理标准分别按当地最低工资标准的10%、25%、50%进行对应调整</a:t>
            </a:r>
            <a:endParaRPr dirty="0">
              <a:latin typeface="方正楷体_GBK" panose="02000000000000000000" charset="-122"/>
              <a:ea typeface="方正楷体_GBK" panose="02000000000000000000" charset="-122"/>
              <a:cs typeface="方正楷体_GBK" panose="02000000000000000000" charset="-122"/>
            </a:endParaRPr>
          </a:p>
        </p:txBody>
      </p:sp>
      <p:sp>
        <p:nvSpPr>
          <p:cNvPr id="32" name="文本框 31"/>
          <p:cNvSpPr txBox="true"/>
          <p:nvPr/>
        </p:nvSpPr>
        <p:spPr>
          <a:xfrm>
            <a:off x="6766128" y="1883939"/>
            <a:ext cx="6244047" cy="460375"/>
          </a:xfrm>
          <a:prstGeom prst="rect">
            <a:avLst/>
          </a:prstGeom>
          <a:noFill/>
        </p:spPr>
        <p:txBody>
          <a:bodyPr wrap="square" rtlCol="0">
            <a:spAutoFit/>
          </a:bodyPr>
          <a:lstStyle/>
          <a:p>
            <a:r>
              <a:rPr lang="zh-CN" altLang="en-US" sz="2400" dirty="0">
                <a:effectLst>
                  <a:outerShdw blurRad="60007" dist="310007" dir="7680000" sy="30000" kx="1300200" algn="ctr" rotWithShape="0">
                    <a:prstClr val="black">
                      <a:alpha val="32000"/>
                    </a:prstClr>
                  </a:outerShdw>
                </a:effectLst>
                <a:latin typeface="方正小标宋简体" panose="02000000000000000000" charset="-122"/>
                <a:ea typeface="方正小标宋简体" panose="02000000000000000000" charset="-122"/>
                <a:cs typeface="方正楷体_GBK" panose="02000000000000000000" charset="-122"/>
              </a:rPr>
              <a:t>城乡特困人员照料护理标准</a:t>
            </a:r>
            <a:endParaRPr lang="zh-CN" altLang="en-US" sz="2400" dirty="0">
              <a:effectLst>
                <a:outerShdw blurRad="60007" dist="310007" dir="7680000" sy="30000" kx="1300200" algn="ctr" rotWithShape="0">
                  <a:prstClr val="black">
                    <a:alpha val="32000"/>
                  </a:prstClr>
                </a:outerShdw>
              </a:effectLst>
              <a:latin typeface="方正小标宋简体" panose="02000000000000000000" charset="-122"/>
              <a:ea typeface="方正小标宋简体" panose="02000000000000000000" charset="-122"/>
              <a:cs typeface="方正楷体_GBK" panose="02000000000000000000" charset="-122"/>
            </a:endParaRPr>
          </a:p>
        </p:txBody>
      </p:sp>
      <p:pic>
        <p:nvPicPr>
          <p:cNvPr id="33" name="图形 32" descr="赞"/>
          <p:cNvPicPr>
            <a:picLocks noChangeAspect="true"/>
          </p:cNvPicPr>
          <p:nvPr/>
        </p:nvPicPr>
        <p:blipFill>
          <a:blip r:embed="rId1" cstate="email">
            <a:extLst>
              <a:ext uri="{96DAC541-7B7A-43D3-8B79-37D633B846F1}">
                <asvg:svgBlip xmlns:asvg="http://schemas.microsoft.com/office/drawing/2016/SVG/main" r:embed="rId2"/>
              </a:ext>
            </a:extLst>
          </a:blip>
          <a:stretch>
            <a:fillRect/>
          </a:stretch>
        </p:blipFill>
        <p:spPr>
          <a:xfrm>
            <a:off x="5778224" y="1490165"/>
            <a:ext cx="624110" cy="624110"/>
          </a:xfrm>
          <a:prstGeom prst="rect">
            <a:avLst/>
          </a:prstGeom>
        </p:spPr>
      </p:pic>
      <p:pic>
        <p:nvPicPr>
          <p:cNvPr id="34" name="图形 33" descr="业务增长"/>
          <p:cNvPicPr>
            <a:picLocks noChangeAspect="true"/>
          </p:cNvPicPr>
          <p:nvPr/>
        </p:nvPicPr>
        <p:blipFill>
          <a:blip r:embed="rId3" cstate="email">
            <a:extLst>
              <a:ext uri="{96DAC541-7B7A-43D3-8B79-37D633B846F1}">
                <asvg:svgBlip xmlns:asvg="http://schemas.microsoft.com/office/drawing/2016/SVG/main" r:embed="rId4"/>
              </a:ext>
            </a:extLst>
          </a:blip>
          <a:stretch>
            <a:fillRect/>
          </a:stretch>
        </p:blipFill>
        <p:spPr>
          <a:xfrm>
            <a:off x="5823756" y="3849395"/>
            <a:ext cx="657614" cy="6576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椭圆 9"/>
          <p:cNvSpPr/>
          <p:nvPr/>
        </p:nvSpPr>
        <p:spPr>
          <a:xfrm>
            <a:off x="5252048" y="2198862"/>
            <a:ext cx="3388092" cy="3254929"/>
          </a:xfrm>
          <a:prstGeom prst="ellipse">
            <a:avLst/>
          </a:prstGeom>
          <a:solidFill>
            <a:srgbClr val="3494B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 name="矩形 6"/>
          <p:cNvSpPr/>
          <p:nvPr/>
        </p:nvSpPr>
        <p:spPr>
          <a:xfrm>
            <a:off x="5388275" y="1647383"/>
            <a:ext cx="914400" cy="798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椭圆 7"/>
          <p:cNvSpPr/>
          <p:nvPr/>
        </p:nvSpPr>
        <p:spPr>
          <a:xfrm>
            <a:off x="3104412" y="2230568"/>
            <a:ext cx="3388092" cy="3254929"/>
          </a:xfrm>
          <a:prstGeom prst="ellipse">
            <a:avLst/>
          </a:prstGeom>
          <a:solidFill>
            <a:srgbClr val="4A709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弧形 14"/>
          <p:cNvSpPr/>
          <p:nvPr/>
        </p:nvSpPr>
        <p:spPr>
          <a:xfrm flipH="true">
            <a:off x="2982090" y="2500870"/>
            <a:ext cx="2098309" cy="2714324"/>
          </a:xfrm>
          <a:prstGeom prst="arc">
            <a:avLst>
              <a:gd name="adj1" fmla="val 17679641"/>
              <a:gd name="adj2" fmla="val 3230874"/>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6" name="弧形 15"/>
          <p:cNvSpPr/>
          <p:nvPr/>
        </p:nvSpPr>
        <p:spPr>
          <a:xfrm>
            <a:off x="6664153" y="2462763"/>
            <a:ext cx="2098309" cy="2714324"/>
          </a:xfrm>
          <a:prstGeom prst="arc">
            <a:avLst>
              <a:gd name="adj1" fmla="val 17679641"/>
              <a:gd name="adj2" fmla="val 3230874"/>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8" name="流程图: 接点 17"/>
          <p:cNvSpPr/>
          <p:nvPr/>
        </p:nvSpPr>
        <p:spPr>
          <a:xfrm>
            <a:off x="3226730" y="2833737"/>
            <a:ext cx="125129" cy="124334"/>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9" name="流程图: 接点 18"/>
          <p:cNvSpPr/>
          <p:nvPr/>
        </p:nvSpPr>
        <p:spPr>
          <a:xfrm>
            <a:off x="2922332" y="3764159"/>
            <a:ext cx="125129" cy="124334"/>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0" name="流程图: 接点 19"/>
          <p:cNvSpPr/>
          <p:nvPr/>
        </p:nvSpPr>
        <p:spPr>
          <a:xfrm>
            <a:off x="3226729" y="4694225"/>
            <a:ext cx="125129" cy="124334"/>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1" name="流程图: 接点 20"/>
          <p:cNvSpPr/>
          <p:nvPr/>
        </p:nvSpPr>
        <p:spPr>
          <a:xfrm>
            <a:off x="8426579" y="4694225"/>
            <a:ext cx="125129" cy="124334"/>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流程图: 接点 21"/>
          <p:cNvSpPr/>
          <p:nvPr/>
        </p:nvSpPr>
        <p:spPr>
          <a:xfrm>
            <a:off x="8699897" y="3757758"/>
            <a:ext cx="125129" cy="124334"/>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3" name="流程图: 接点 22"/>
          <p:cNvSpPr/>
          <p:nvPr/>
        </p:nvSpPr>
        <p:spPr>
          <a:xfrm>
            <a:off x="8427185" y="2830927"/>
            <a:ext cx="125129" cy="124334"/>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 name="文本框 1"/>
          <p:cNvSpPr txBox="true"/>
          <p:nvPr/>
        </p:nvSpPr>
        <p:spPr>
          <a:xfrm>
            <a:off x="5608394" y="3103663"/>
            <a:ext cx="490469" cy="15684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60007" dist="310007" dir="7680000" sy="30000" kx="1300200" algn="ctr" rotWithShape="0">
                    <a:prstClr val="black">
                      <a:alpha val="32000"/>
                    </a:prstClr>
                  </a:outerShdw>
                </a:effectLst>
                <a:uLnTx/>
                <a:uFillTx/>
                <a:latin typeface="造字工房悦黑体验版细体" pitchFamily="50" charset="-122"/>
                <a:ea typeface="造字工房悦黑体验版细体" pitchFamily="50" charset="-122"/>
                <a:cs typeface="+mn-cs"/>
              </a:rPr>
              <a:t>政策</a:t>
            </a:r>
            <a:r>
              <a:rPr kumimoji="0" lang="zh-CN" altLang="en-US" sz="2400" b="1" i="0" u="none" strike="noStrike" kern="1200" cap="none" spc="0" normalizeH="0" baseline="0" noProof="0" dirty="0">
                <a:ln>
                  <a:noFill/>
                </a:ln>
                <a:solidFill>
                  <a:prstClr val="white"/>
                </a:solidFill>
                <a:effectLst>
                  <a:outerShdw blurRad="60007" dist="310007" dir="7680000" sy="30000" kx="1300200" algn="ctr" rotWithShape="0">
                    <a:prstClr val="black">
                      <a:alpha val="32000"/>
                    </a:prstClr>
                  </a:outerShdw>
                </a:effectLst>
                <a:uLnTx/>
                <a:uFillTx/>
                <a:latin typeface="方正小标宋简体" panose="02000000000000000000" charset="-122"/>
                <a:ea typeface="方正小标宋简体" panose="02000000000000000000" charset="-122"/>
                <a:cs typeface="+mn-cs"/>
              </a:rPr>
              <a:t>依据</a:t>
            </a:r>
            <a:endParaRPr kumimoji="0" lang="zh-CN" altLang="en-US" sz="2400" b="1" i="0" u="none" strike="noStrike" kern="1200" cap="none" spc="0" normalizeH="0" baseline="0" noProof="0" dirty="0">
              <a:ln>
                <a:noFill/>
              </a:ln>
              <a:solidFill>
                <a:prstClr val="white"/>
              </a:solidFill>
              <a:effectLst>
                <a:outerShdw blurRad="60007" dist="310007" dir="7680000" sy="30000" kx="1300200" algn="ctr" rotWithShape="0">
                  <a:prstClr val="black">
                    <a:alpha val="32000"/>
                  </a:prstClr>
                </a:outerShdw>
              </a:effectLst>
              <a:uLnTx/>
              <a:uFillTx/>
              <a:latin typeface="方正小标宋简体" panose="02000000000000000000" charset="-122"/>
              <a:ea typeface="方正小标宋简体" panose="02000000000000000000" charset="-122"/>
              <a:cs typeface="+mn-cs"/>
            </a:endParaRPr>
          </a:p>
        </p:txBody>
      </p:sp>
      <p:sp>
        <p:nvSpPr>
          <p:cNvPr id="46" name="文本框 45"/>
          <p:cNvSpPr txBox="true"/>
          <p:nvPr/>
        </p:nvSpPr>
        <p:spPr>
          <a:xfrm>
            <a:off x="6664325" y="3333115"/>
            <a:ext cx="1824990" cy="922020"/>
          </a:xfrm>
          <a:prstGeom prst="rect">
            <a:avLst/>
          </a:prstGeom>
          <a:noFill/>
        </p:spPr>
        <p:txBody>
          <a:bodyPr wrap="square" rtlCol="0">
            <a:spAutoFit/>
          </a:bodyPr>
          <a:lstStyle/>
          <a:p>
            <a:pPr marL="0" marR="0" lvl="0" algn="l" defTabSz="914400" rtl="0" eaLnBrk="1" fontAlgn="auto" latinLnBrk="0" hangingPunct="1">
              <a:lnSpc>
                <a:spcPct val="100000"/>
              </a:lnSpc>
              <a:spcBef>
                <a:spcPts val="0"/>
              </a:spcBef>
              <a:spcAft>
                <a:spcPts val="0"/>
              </a:spcAft>
              <a:buClrTx/>
              <a:buSzTx/>
              <a:buFontTx/>
              <a:buNone/>
              <a:defRPr/>
            </a:pPr>
            <a:r>
              <a:rPr lang="zh-CN">
                <a:solidFill>
                  <a:srgbClr val="233212"/>
                </a:solidFill>
                <a:uFillTx/>
                <a:latin typeface="方正楷体_GBK" panose="02000000000000000000" charset="-122"/>
                <a:ea typeface="方正楷体_GBK" panose="02000000000000000000" charset="-122"/>
                <a:cs typeface="方正楷体_GBK" panose="02000000000000000000" charset="-122"/>
                <a:sym typeface="+mn-ea"/>
              </a:rPr>
              <a:t>《社会救助暂行办法》（国务院令第649号）</a:t>
            </a:r>
            <a:endParaRPr kumimoji="0" lang="zh-CN" i="0" u="none" strike="noStrike" kern="1200" cap="none" spc="0" normalizeH="0" baseline="0">
              <a:solidFill>
                <a:srgbClr val="233212"/>
              </a:solidFill>
              <a:uFillTx/>
              <a:latin typeface="方正楷体_GBK" panose="02000000000000000000" charset="-122"/>
              <a:ea typeface="方正楷体_GBK" panose="02000000000000000000" charset="-122"/>
              <a:cs typeface="方正楷体_GBK" panose="02000000000000000000" charset="-122"/>
            </a:endParaRPr>
          </a:p>
        </p:txBody>
      </p:sp>
      <p:sp>
        <p:nvSpPr>
          <p:cNvPr id="33" name="矩形 32"/>
          <p:cNvSpPr/>
          <p:nvPr/>
        </p:nvSpPr>
        <p:spPr>
          <a:xfrm>
            <a:off x="0" y="0"/>
            <a:ext cx="12192000" cy="905068"/>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p:cNvSpPr/>
          <p:nvPr/>
        </p:nvSpPr>
        <p:spPr>
          <a:xfrm>
            <a:off x="0" y="0"/>
            <a:ext cx="4292081" cy="905068"/>
          </a:xfrm>
          <a:prstGeom prst="triangle">
            <a:avLst>
              <a:gd name="adj"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true"/>
          <p:nvPr/>
        </p:nvSpPr>
        <p:spPr>
          <a:xfrm>
            <a:off x="3226435" y="3289300"/>
            <a:ext cx="2099945" cy="147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a:solidFill>
                  <a:srgbClr val="233212"/>
                </a:solidFill>
                <a:uFillTx/>
                <a:latin typeface="方正楷体_GBK" panose="02000000000000000000" charset="-122"/>
                <a:ea typeface="方正楷体_GBK" panose="02000000000000000000" charset="-122"/>
                <a:cs typeface="方正楷体_GBK" panose="02000000000000000000" charset="-122"/>
                <a:sym typeface="+mn-ea"/>
              </a:rPr>
              <a:t>《关于规范我省城乡最低生活保障标准制定和调整工作的指导意见》（晋民发〔2021〕38号）</a:t>
            </a:r>
            <a:endParaRPr kumimoji="0" lang="zh-CN" altLang="en-US" i="0" u="none" strike="noStrike" kern="1200" cap="none" spc="0" normalizeH="0" baseline="0" noProof="0" dirty="0">
              <a:ln>
                <a:noFill/>
              </a:ln>
              <a:solidFill>
                <a:prstClr val="white"/>
              </a:solidFill>
              <a:effectLst/>
              <a:uLnTx/>
              <a:uFillTx/>
              <a:latin typeface="方正楷体_GBK" panose="02000000000000000000" charset="-122"/>
              <a:ea typeface="方正楷体_GBK" panose="02000000000000000000" charset="-122"/>
              <a:cs typeface="方正楷体_GBK" panose="02000000000000000000" charset="-122"/>
            </a:endParaRPr>
          </a:p>
        </p:txBody>
      </p:sp>
      <p:sp>
        <p:nvSpPr>
          <p:cNvPr id="40" name="文本框 39"/>
          <p:cNvSpPr txBox="true"/>
          <p:nvPr/>
        </p:nvSpPr>
        <p:spPr>
          <a:xfrm>
            <a:off x="8825230" y="2365375"/>
            <a:ext cx="2855595" cy="3138170"/>
          </a:xfrm>
          <a:prstGeom prst="rect">
            <a:avLst/>
          </a:prstGeom>
          <a:noFill/>
        </p:spPr>
        <p:txBody>
          <a:bodyPr wrap="square" rtlCol="0">
            <a:spAutoFit/>
          </a:bodyPr>
          <a:lstStyle/>
          <a:p>
            <a:r>
              <a:rPr lang="zh-CN">
                <a:solidFill>
                  <a:srgbClr val="233212"/>
                </a:solidFill>
                <a:uFillTx/>
                <a:latin typeface="方正楷体_GBK" panose="02000000000000000000" charset="-122"/>
                <a:ea typeface="方正楷体_GBK" panose="02000000000000000000" charset="-122"/>
                <a:cs typeface="方正楷体_GBK" panose="02000000000000000000" charset="-122"/>
                <a:sym typeface="+mn-ea"/>
              </a:rPr>
              <a:t>“最低生活保障标准，由省、自治区、直辖市或者设区的市级人民政府按照当地居民生活必需的费用确定、公布，并根据当地经济社会发展水平和物价变动情况适时调整”和“特困人员供养标准，由省、自治区、直辖市或者设区的市级人民政府确定、公布”</a:t>
            </a:r>
            <a:endParaRPr lang="zh-CN">
              <a:solidFill>
                <a:srgbClr val="233212"/>
              </a:solidFill>
              <a:uFillTx/>
              <a:latin typeface="方正楷体_GBK" panose="02000000000000000000" charset="-122"/>
              <a:ea typeface="方正楷体_GBK" panose="02000000000000000000" charset="-122"/>
              <a:cs typeface="方正楷体_GBK" panose="02000000000000000000" charset="-122"/>
            </a:endParaRPr>
          </a:p>
        </p:txBody>
      </p:sp>
      <p:sp>
        <p:nvSpPr>
          <p:cNvPr id="47" name="文本框 46"/>
          <p:cNvSpPr txBox="true"/>
          <p:nvPr/>
        </p:nvSpPr>
        <p:spPr>
          <a:xfrm>
            <a:off x="327025" y="3195955"/>
            <a:ext cx="2654935" cy="1753235"/>
          </a:xfrm>
          <a:prstGeom prst="rect">
            <a:avLst/>
          </a:prstGeom>
          <a:noFill/>
        </p:spPr>
        <p:txBody>
          <a:bodyPr wrap="square" rtlCol="0">
            <a:spAutoFit/>
          </a:bodyPr>
          <a:lstStyle/>
          <a:p>
            <a:pPr algn="ctr"/>
            <a:r>
              <a:rPr lang="en-US">
                <a:solidFill>
                  <a:srgbClr val="233212"/>
                </a:solidFill>
                <a:uFillTx/>
                <a:latin typeface="方正楷体_GBK" panose="02000000000000000000" charset="-122"/>
                <a:ea typeface="方正楷体_GBK" panose="02000000000000000000" charset="-122"/>
                <a:cs typeface="方正楷体_GBK" panose="02000000000000000000" charset="-122"/>
                <a:sym typeface="+mn-ea"/>
              </a:rPr>
              <a:t>2022</a:t>
            </a:r>
            <a:r>
              <a:rPr lang="zh-CN" altLang="en-US">
                <a:solidFill>
                  <a:srgbClr val="233212"/>
                </a:solidFill>
                <a:uFillTx/>
                <a:latin typeface="方正楷体_GBK" panose="02000000000000000000" charset="-122"/>
                <a:ea typeface="方正楷体_GBK" panose="02000000000000000000" charset="-122"/>
                <a:cs typeface="方正楷体_GBK" panose="02000000000000000000" charset="-122"/>
                <a:sym typeface="+mn-ea"/>
              </a:rPr>
              <a:t>年起，</a:t>
            </a:r>
            <a:r>
              <a:rPr>
                <a:solidFill>
                  <a:srgbClr val="233212"/>
                </a:solidFill>
                <a:uFillTx/>
                <a:latin typeface="方正楷体_GBK" panose="02000000000000000000" charset="-122"/>
                <a:ea typeface="方正楷体_GBK" panose="02000000000000000000" charset="-122"/>
                <a:cs typeface="方正楷体_GBK" panose="02000000000000000000" charset="-122"/>
                <a:sym typeface="+mn-ea"/>
              </a:rPr>
              <a:t>各县区城市和农村低保标准</a:t>
            </a:r>
            <a:r>
              <a:rPr lang="zh-CN">
                <a:solidFill>
                  <a:srgbClr val="233212"/>
                </a:solidFill>
                <a:uFillTx/>
                <a:latin typeface="方正楷体_GBK" panose="02000000000000000000" charset="-122"/>
                <a:ea typeface="方正楷体_GBK" panose="02000000000000000000" charset="-122"/>
                <a:cs typeface="方正楷体_GBK" panose="02000000000000000000" charset="-122"/>
                <a:sym typeface="+mn-ea"/>
              </a:rPr>
              <a:t>分别</a:t>
            </a:r>
            <a:r>
              <a:rPr>
                <a:solidFill>
                  <a:srgbClr val="233212"/>
                </a:solidFill>
                <a:uFillTx/>
                <a:latin typeface="方正楷体_GBK" panose="02000000000000000000" charset="-122"/>
                <a:ea typeface="方正楷体_GBK" panose="02000000000000000000" charset="-122"/>
                <a:cs typeface="方正楷体_GBK" panose="02000000000000000000" charset="-122"/>
                <a:sym typeface="+mn-ea"/>
              </a:rPr>
              <a:t>按上年度城乡居民人均消费支出30%-40%和45%-55%确定，提标幅度由市人民政府确定。</a:t>
            </a:r>
            <a:endParaRPr>
              <a:solidFill>
                <a:srgbClr val="233212"/>
              </a:solidFill>
              <a:uFillTx/>
              <a:latin typeface="方正楷体_GBK" panose="02000000000000000000" charset="-122"/>
              <a:ea typeface="方正楷体_GBK" panose="02000000000000000000" charset="-122"/>
              <a:cs typeface="方正楷体_GBK" panose="02000000000000000000" charset="-122"/>
              <a:sym typeface="+mn-ea"/>
            </a:endParaRPr>
          </a:p>
        </p:txBody>
      </p:sp>
    </p:spTree>
  </p:cSld>
  <p:clrMapOvr>
    <a:masterClrMapping/>
  </p:clrMapOvr>
</p:sld>
</file>

<file path=ppt/theme/theme1.xml><?xml version="1.0" encoding="utf-8"?>
<a:theme xmlns:a="http://schemas.openxmlformats.org/drawingml/2006/main" name="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1084</Words>
  <Application>WPS 演示</Application>
  <PresentationFormat>宽屏</PresentationFormat>
  <Paragraphs>49</Paragraphs>
  <Slides>8</Slides>
  <Notes>0</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8</vt:i4>
      </vt:variant>
    </vt:vector>
  </HeadingPairs>
  <TitlesOfParts>
    <vt:vector size="31" baseType="lpstr">
      <vt:lpstr>Arial</vt:lpstr>
      <vt:lpstr>宋体</vt:lpstr>
      <vt:lpstr>Wingdings</vt:lpstr>
      <vt:lpstr>DejaVu Sans</vt:lpstr>
      <vt:lpstr>阿里巴巴普惠体 M</vt:lpstr>
      <vt:lpstr>方正细黑一_GBK</vt:lpstr>
      <vt:lpstr>方正超粗黑_GBK</vt:lpstr>
      <vt:lpstr>阿里巴巴普惠体 L</vt:lpstr>
      <vt:lpstr>微软雅黑</vt:lpstr>
      <vt:lpstr>阿里巴巴普惠体 H</vt:lpstr>
      <vt:lpstr>方正楷体_GBK</vt:lpstr>
      <vt:lpstr>方正小标宋简体</vt:lpstr>
      <vt:lpstr>等线</vt:lpstr>
      <vt:lpstr>造字工房悦黑体验版细体</vt:lpstr>
      <vt:lpstr>方正黑体_GBK</vt:lpstr>
      <vt:lpstr>汉仪中宋简</vt:lpstr>
      <vt:lpstr>宋体</vt:lpstr>
      <vt:lpstr>Arial Unicode MS</vt:lpstr>
      <vt:lpstr>等线 Light</vt:lpstr>
      <vt:lpstr>方正宋体S-超大字符集(SIP)</vt:lpstr>
      <vt:lpstr>方正书宋_GBK</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黄 昊鸿</dc:creator>
  <cp:lastModifiedBy>baixin</cp:lastModifiedBy>
  <cp:revision>39</cp:revision>
  <dcterms:created xsi:type="dcterms:W3CDTF">2025-05-28T01:51:48Z</dcterms:created>
  <dcterms:modified xsi:type="dcterms:W3CDTF">2025-05-28T01:51:48Z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2052-11.8.2.9695</vt:lpwstr>
  </property>
  <property fmtid="{D5CDD505-2E9C-101B-9397-08002B2CF9AE}" pid="3" name="KSOTemplateUUID">
    <vt:lpwstr>v1.0_mb_lp+MFzvzHIawRbCdQfaNug==</vt:lpwstr>
  </property>
</Properties>
</file>